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68" r:id="rId3"/>
    <p:sldId id="258" r:id="rId4"/>
    <p:sldId id="269" r:id="rId5"/>
    <p:sldId id="270" r:id="rId6"/>
    <p:sldId id="271" r:id="rId7"/>
    <p:sldId id="272" r:id="rId8"/>
    <p:sldId id="273" r:id="rId9"/>
    <p:sldId id="263" r:id="rId10"/>
    <p:sldId id="264" r:id="rId11"/>
    <p:sldId id="265" r:id="rId12"/>
    <p:sldId id="277" r:id="rId13"/>
    <p:sldId id="279" r:id="rId14"/>
    <p:sldId id="280" r:id="rId15"/>
    <p:sldId id="281" r:id="rId16"/>
    <p:sldId id="267" r:id="rId17"/>
    <p:sldId id="274" r:id="rId18"/>
    <p:sldId id="275"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FE3BF8-FE11-4720-8C06-ABE363BB4D72}" type="datetimeFigureOut">
              <a:rPr lang="en-US" smtClean="0"/>
              <a:t>8/16/2019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FB1DFD-1BDD-4BD2-8FC2-47D9176CF87C}" type="slidenum">
              <a:rPr lang="en-US" smtClean="0"/>
              <a:t>‹#›</a:t>
            </a:fld>
            <a:endParaRPr lang="en-US"/>
          </a:p>
        </p:txBody>
      </p:sp>
    </p:spTree>
    <p:extLst>
      <p:ext uri="{BB962C8B-B14F-4D97-AF65-F5344CB8AC3E}">
        <p14:creationId xmlns:p14="http://schemas.microsoft.com/office/powerpoint/2010/main" val="4103854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a:t>
            </a:fld>
            <a:endParaRPr lang="en-US" dirty="0"/>
          </a:p>
        </p:txBody>
      </p:sp>
    </p:spTree>
    <p:extLst>
      <p:ext uri="{BB962C8B-B14F-4D97-AF65-F5344CB8AC3E}">
        <p14:creationId xmlns:p14="http://schemas.microsoft.com/office/powerpoint/2010/main" val="3640651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back</a:t>
            </a:r>
            <a:r>
              <a:rPr lang="en-US" baseline="0" dirty="0"/>
              <a:t> to slide 6 for pledge requirements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latin typeface="Tw Cen MT" panose="020B0602020104020603" pitchFamily="34" charset="0"/>
              </a:rPr>
              <a:t>Note: If using </a:t>
            </a:r>
            <a:r>
              <a:rPr lang="en-US" b="0" baseline="0" dirty="0" err="1">
                <a:latin typeface="Tw Cen MT" panose="020B0602020104020603" pitchFamily="34" charset="0"/>
              </a:rPr>
              <a:t>Repledge</a:t>
            </a:r>
            <a:r>
              <a:rPr lang="en-US" b="0" baseline="0" dirty="0">
                <a:latin typeface="Tw Cen MT" panose="020B0602020104020603" pitchFamily="34" charset="0"/>
              </a:rPr>
              <a:t> workbook:</a:t>
            </a:r>
            <a:endParaRPr lang="en-US" b="0" dirty="0">
              <a:latin typeface="Tw Cen MT" panose="020B0602020104020603" pitchFamily="34" charset="0"/>
            </a:endParaRPr>
          </a:p>
          <a:p>
            <a:r>
              <a:rPr lang="en-US" baseline="0" dirty="0"/>
              <a:t>Fulfill - </a:t>
            </a:r>
            <a:r>
              <a:rPr lang="en-US" b="0" baseline="0" dirty="0">
                <a:latin typeface="Tw Cen MT" panose="020B0602020104020603" pitchFamily="34" charset="0"/>
              </a:rPr>
              <a:t>For more information on the </a:t>
            </a:r>
            <a:r>
              <a:rPr lang="en-US" b="1" baseline="0" dirty="0">
                <a:latin typeface="Tw Cen MT" panose="020B0602020104020603" pitchFamily="34" charset="0"/>
              </a:rPr>
              <a:t>pledge</a:t>
            </a:r>
            <a:r>
              <a:rPr lang="en-US" b="0" baseline="0" dirty="0">
                <a:latin typeface="Tw Cen MT" panose="020B0602020104020603" pitchFamily="34" charset="0"/>
              </a:rPr>
              <a:t> see page 3 in the workbook provided</a:t>
            </a:r>
            <a:endParaRPr lang="en-US" baseline="0" dirty="0"/>
          </a:p>
          <a:p>
            <a:r>
              <a:rPr lang="en-US" baseline="0" dirty="0"/>
              <a:t>Prepare - </a:t>
            </a:r>
            <a:r>
              <a:rPr lang="en-US" b="0" baseline="0" dirty="0">
                <a:latin typeface="Tw Cen MT" panose="020B0602020104020603" pitchFamily="34" charset="0"/>
              </a:rPr>
              <a:t>For more information on </a:t>
            </a:r>
            <a:r>
              <a:rPr lang="en-US" b="1" baseline="0" dirty="0">
                <a:latin typeface="Tw Cen MT" panose="020B0602020104020603" pitchFamily="34" charset="0"/>
              </a:rPr>
              <a:t>course preparation</a:t>
            </a:r>
            <a:r>
              <a:rPr lang="en-US" b="0" baseline="0" dirty="0">
                <a:latin typeface="Tw Cen MT" panose="020B0602020104020603" pitchFamily="34" charset="0"/>
              </a:rPr>
              <a:t> see page 5-6 in the workbook provided</a:t>
            </a:r>
            <a:endParaRPr lang="en-US" baseline="0" dirty="0"/>
          </a:p>
          <a:p>
            <a:r>
              <a:rPr lang="en-US" baseline="0" dirty="0"/>
              <a:t>Plan - </a:t>
            </a:r>
            <a:r>
              <a:rPr lang="en-US" b="0" baseline="0" dirty="0">
                <a:latin typeface="Tw Cen MT" panose="020B0602020104020603" pitchFamily="34" charset="0"/>
              </a:rPr>
              <a:t>For more information on </a:t>
            </a:r>
            <a:r>
              <a:rPr lang="en-US" b="1" baseline="0" dirty="0">
                <a:latin typeface="Tw Cen MT" panose="020B0602020104020603" pitchFamily="34" charset="0"/>
              </a:rPr>
              <a:t>eligible schools</a:t>
            </a:r>
            <a:r>
              <a:rPr lang="en-US" b="0" baseline="0" dirty="0">
                <a:latin typeface="Tw Cen MT" panose="020B0602020104020603" pitchFamily="34" charset="0"/>
              </a:rPr>
              <a:t> see page 2 in the workbook provided</a:t>
            </a:r>
            <a:endParaRPr lang="en-US" baseline="0" dirty="0"/>
          </a:p>
          <a:p>
            <a:r>
              <a:rPr lang="en-US" baseline="0" dirty="0"/>
              <a:t>Apply - </a:t>
            </a:r>
            <a:r>
              <a:rPr lang="en-US" b="0" baseline="0" dirty="0">
                <a:latin typeface="Tw Cen MT" panose="020B0602020104020603" pitchFamily="34" charset="0"/>
              </a:rPr>
              <a:t>For more information on other forms of </a:t>
            </a:r>
            <a:r>
              <a:rPr lang="en-US" b="1" baseline="0" dirty="0">
                <a:latin typeface="Tw Cen MT" panose="020B0602020104020603" pitchFamily="34" charset="0"/>
              </a:rPr>
              <a:t>financial aid </a:t>
            </a:r>
            <a:r>
              <a:rPr lang="en-US" b="0" baseline="0" dirty="0">
                <a:latin typeface="Tw Cen MT" panose="020B0602020104020603" pitchFamily="34" charset="0"/>
              </a:rPr>
              <a:t>see page 7-8 in the workbook provided</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11</a:t>
            </a:fld>
            <a:endParaRPr lang="en-US" dirty="0"/>
          </a:p>
        </p:txBody>
      </p:sp>
    </p:spTree>
    <p:extLst>
      <p:ext uri="{BB962C8B-B14F-4D97-AF65-F5344CB8AC3E}">
        <p14:creationId xmlns:p14="http://schemas.microsoft.com/office/powerpoint/2010/main" val="3302483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Requires initiative. </a:t>
            </a:r>
          </a:p>
          <a:p>
            <a:r>
              <a:rPr lang="en-US" sz="1200" dirty="0" smtClean="0"/>
              <a:t>Use scholarship websites like thewashboard.org. </a:t>
            </a:r>
          </a:p>
          <a:p>
            <a:r>
              <a:rPr lang="en-US" sz="1200" dirty="0" smtClean="0"/>
              <a:t>Explain institutional aid and process. </a:t>
            </a:r>
          </a:p>
          <a:p>
            <a:endParaRPr lang="en-US" dirty="0"/>
          </a:p>
        </p:txBody>
      </p:sp>
      <p:sp>
        <p:nvSpPr>
          <p:cNvPr id="4" name="Slide Number Placeholder 3"/>
          <p:cNvSpPr>
            <a:spLocks noGrp="1"/>
          </p:cNvSpPr>
          <p:nvPr>
            <p:ph type="sldNum" sz="quarter" idx="10"/>
          </p:nvPr>
        </p:nvSpPr>
        <p:spPr/>
        <p:txBody>
          <a:bodyPr/>
          <a:lstStyle/>
          <a:p>
            <a:fld id="{ED41BFE1-0E4B-4C42-9FD6-E1DF42D0E748}" type="slidenum">
              <a:rPr lang="en-US" smtClean="0"/>
              <a:t>12</a:t>
            </a:fld>
            <a:endParaRPr lang="en-US"/>
          </a:p>
        </p:txBody>
      </p:sp>
    </p:spTree>
    <p:extLst>
      <p:ext uri="{BB962C8B-B14F-4D97-AF65-F5344CB8AC3E}">
        <p14:creationId xmlns:p14="http://schemas.microsoft.com/office/powerpoint/2010/main" val="1312107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does it work? Scholarship providers build a listing for each scholarship they want to offer on our site. This listing provides all the necessary information for potential applicants.</a:t>
            </a:r>
          </a:p>
          <a:p>
            <a:endParaRPr lang="en-US" dirty="0" smtClean="0"/>
          </a:p>
          <a:p>
            <a:r>
              <a:rPr lang="en-US" dirty="0" smtClean="0"/>
              <a:t>Students-scholarship seekers-create a profile online, which is then compared to all available scholarships. A list of the seeker’s best scholarship matches is immediately displayed to them online.</a:t>
            </a:r>
          </a:p>
          <a:p>
            <a:r>
              <a:rPr lang="en-US" dirty="0" smtClean="0"/>
              <a:t> </a:t>
            </a:r>
          </a:p>
          <a:p>
            <a:r>
              <a:rPr lang="en-US" dirty="0" smtClean="0"/>
              <a:t>The seeker creates an application for their matches after reading the details provided. </a:t>
            </a:r>
          </a:p>
          <a:p>
            <a:r>
              <a:rPr lang="en-US" dirty="0" smtClean="0"/>
              <a:t>Seekers can apply for as many scholarships as they choose.</a:t>
            </a:r>
          </a:p>
          <a:p>
            <a:r>
              <a:rPr lang="en-US" dirty="0" smtClean="0"/>
              <a:t> </a:t>
            </a:r>
          </a:p>
          <a:p>
            <a:r>
              <a:rPr lang="en-US" dirty="0" smtClean="0"/>
              <a:t>The scholarship seeker submits an application to the provider either by mail, by website, or by using theWashBoard.org as the electronic application host.</a:t>
            </a:r>
          </a:p>
          <a:p>
            <a:r>
              <a:rPr lang="en-US" dirty="0" smtClean="0"/>
              <a:t> </a:t>
            </a:r>
          </a:p>
          <a:p>
            <a:pPr defTabSz="949478">
              <a:defRPr/>
            </a:pPr>
            <a:r>
              <a:rPr lang="en-US" dirty="0" smtClean="0"/>
              <a:t>The provider reviews their applications. If theWashBoard.org serves as the electronic host, the provider can review applications online or download and print. The site can also be used to email applicants about their scholarship status</a:t>
            </a:r>
          </a:p>
          <a:p>
            <a:endParaRPr lang="en-US" dirty="0"/>
          </a:p>
        </p:txBody>
      </p:sp>
      <p:sp>
        <p:nvSpPr>
          <p:cNvPr id="4" name="Slide Number Placeholder 3"/>
          <p:cNvSpPr>
            <a:spLocks noGrp="1"/>
          </p:cNvSpPr>
          <p:nvPr>
            <p:ph type="sldNum" sz="quarter" idx="10"/>
          </p:nvPr>
        </p:nvSpPr>
        <p:spPr/>
        <p:txBody>
          <a:bodyPr/>
          <a:lstStyle/>
          <a:p>
            <a:fld id="{D0B21C6A-5A06-4DD3-9905-90CB9635CE2D}" type="slidenum">
              <a:rPr lang="en-US" smtClean="0"/>
              <a:t>13</a:t>
            </a:fld>
            <a:endParaRPr lang="en-US"/>
          </a:p>
        </p:txBody>
      </p:sp>
    </p:spTree>
    <p:extLst>
      <p:ext uri="{BB962C8B-B14F-4D97-AF65-F5344CB8AC3E}">
        <p14:creationId xmlns:p14="http://schemas.microsoft.com/office/powerpoint/2010/main" val="609881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Washington has a great scholarship search website that is administered by the Washington Student Achievement Council called  theWashBoard.org.</a:t>
            </a:r>
          </a:p>
          <a:p>
            <a:r>
              <a:rPr lang="en-US" dirty="0" smtClean="0"/>
              <a:t>Who,</a:t>
            </a:r>
            <a:r>
              <a:rPr lang="en-US" baseline="0" dirty="0" smtClean="0"/>
              <a:t> what, where, when, why, how….</a:t>
            </a:r>
          </a:p>
          <a:p>
            <a:endParaRPr lang="en-US" baseline="0" dirty="0" smtClean="0"/>
          </a:p>
          <a:p>
            <a:r>
              <a:rPr lang="en-US" baseline="0" dirty="0" smtClean="0"/>
              <a:t>We have materials you can order…….</a:t>
            </a:r>
            <a:endParaRPr lang="en-US" dirty="0"/>
          </a:p>
        </p:txBody>
      </p:sp>
      <p:sp>
        <p:nvSpPr>
          <p:cNvPr id="4" name="Slide Number Placeholder 3"/>
          <p:cNvSpPr>
            <a:spLocks noGrp="1"/>
          </p:cNvSpPr>
          <p:nvPr>
            <p:ph type="sldNum" sz="quarter" idx="10"/>
          </p:nvPr>
        </p:nvSpPr>
        <p:spPr/>
        <p:txBody>
          <a:bodyPr/>
          <a:lstStyle/>
          <a:p>
            <a:fld id="{ED41BFE1-0E4B-4C42-9FD6-E1DF42D0E748}" type="slidenum">
              <a:rPr lang="en-US" smtClean="0"/>
              <a:t>14</a:t>
            </a:fld>
            <a:endParaRPr lang="en-US"/>
          </a:p>
        </p:txBody>
      </p:sp>
    </p:spTree>
    <p:extLst>
      <p:ext uri="{BB962C8B-B14F-4D97-AF65-F5344CB8AC3E}">
        <p14:creationId xmlns:p14="http://schemas.microsoft.com/office/powerpoint/2010/main" val="184740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Christina</a:t>
            </a:r>
            <a:endParaRPr lang="en-US" dirty="0"/>
          </a:p>
        </p:txBody>
      </p:sp>
      <p:sp>
        <p:nvSpPr>
          <p:cNvPr id="4" name="Slide Number Placeholder 3"/>
          <p:cNvSpPr>
            <a:spLocks noGrp="1"/>
          </p:cNvSpPr>
          <p:nvPr>
            <p:ph type="sldNum" sz="quarter" idx="10"/>
          </p:nvPr>
        </p:nvSpPr>
        <p:spPr/>
        <p:txBody>
          <a:bodyPr/>
          <a:lstStyle/>
          <a:p>
            <a:fld id="{ED41BFE1-0E4B-4C42-9FD6-E1DF42D0E748}" type="slidenum">
              <a:rPr lang="en-US" smtClean="0"/>
              <a:t>15</a:t>
            </a:fld>
            <a:endParaRPr lang="en-US"/>
          </a:p>
        </p:txBody>
      </p:sp>
    </p:spTree>
    <p:extLst>
      <p:ext uri="{BB962C8B-B14F-4D97-AF65-F5344CB8AC3E}">
        <p14:creationId xmlns:p14="http://schemas.microsoft.com/office/powerpoint/2010/main" val="2686077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your contact information here!</a:t>
            </a:r>
          </a:p>
        </p:txBody>
      </p:sp>
      <p:sp>
        <p:nvSpPr>
          <p:cNvPr id="4" name="Slide Number Placeholder 3"/>
          <p:cNvSpPr>
            <a:spLocks noGrp="1"/>
          </p:cNvSpPr>
          <p:nvPr>
            <p:ph type="sldNum" sz="quarter" idx="10"/>
          </p:nvPr>
        </p:nvSpPr>
        <p:spPr/>
        <p:txBody>
          <a:bodyPr/>
          <a:lstStyle/>
          <a:p>
            <a:fld id="{1B9A179D-2D27-49E2-B022-8EDDA2EFE682}" type="slidenum">
              <a:rPr lang="en-US" smtClean="0"/>
              <a:t>16</a:t>
            </a:fld>
            <a:endParaRPr lang="en-US" dirty="0"/>
          </a:p>
        </p:txBody>
      </p:sp>
    </p:spTree>
    <p:extLst>
      <p:ext uri="{BB962C8B-B14F-4D97-AF65-F5344CB8AC3E}">
        <p14:creationId xmlns:p14="http://schemas.microsoft.com/office/powerpoint/2010/main" val="338650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smtClean="0"/>
              <a:t>[Note to counselors: You may wish to hand out the one-page fact sheet titled “Federal Student Aid: Find the Information You Need.” The fact sheet lists frequently-asked-about federal student aid topics and easy URLs to find the answers. If you want to have students download the fact sheet themselves, give them this URL: StudentAid.gov/resources#find-aid-info.]</a:t>
            </a:r>
          </a:p>
          <a:p>
            <a:pPr marL="171450" indent="-171450" eaLnBrk="1" hangingPunct="1">
              <a:spcBef>
                <a:spcPct val="0"/>
              </a:spcBef>
              <a:buFontTx/>
              <a:buChar char="•"/>
            </a:pPr>
            <a:r>
              <a:rPr lang="en-US" altLang="en-US" smtClean="0"/>
              <a:t>[Note to counselors: Remember to check out FinancialAidToolkit.ed.gov/resources to browse and download documents, videos, sample tweets, infographics, and more that you can use to raise students’ awareness and understanding of federal student aid. Please remember that the Financial Aid Toolkit is for you, the counselor; send your students to StudentAid.gov for information relevant to them, and to StudentAid.gov/resources to browse the handouts, videos, etc.]</a:t>
            </a:r>
          </a:p>
        </p:txBody>
      </p:sp>
      <p:sp>
        <p:nvSpPr>
          <p:cNvPr id="522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AFD1A03-E48A-429A-86F9-A60CDC7EE94E}"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extLst>
      <p:ext uri="{BB962C8B-B14F-4D97-AF65-F5344CB8AC3E}">
        <p14:creationId xmlns:p14="http://schemas.microsoft.com/office/powerpoint/2010/main" val="190399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US" altLang="en-US" smtClean="0"/>
          </a:p>
        </p:txBody>
      </p:sp>
      <p:sp>
        <p:nvSpPr>
          <p:cNvPr id="532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B293324-62BA-4378-930E-548B86528CF5}"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extLst>
      <p:ext uri="{BB962C8B-B14F-4D97-AF65-F5344CB8AC3E}">
        <p14:creationId xmlns:p14="http://schemas.microsoft.com/office/powerpoint/2010/main" val="3831765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We also use the terms “postsecondary education” and “postsecondary training”.</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Many</a:t>
            </a:r>
            <a:r>
              <a:rPr lang="en-US" baseline="0" dirty="0" smtClean="0"/>
              <a:t> people think college is just a 4 year program, but there are many options. We want students to find the right fit. </a:t>
            </a:r>
            <a:r>
              <a:rPr lang="en-US" sz="1200" kern="1200" dirty="0" smtClean="0">
                <a:solidFill>
                  <a:schemeClr val="tx1"/>
                </a:solidFill>
                <a:effectLst/>
                <a:latin typeface="+mn-lt"/>
                <a:ea typeface="+mn-ea"/>
                <a:cs typeface="+mn-cs"/>
              </a:rPr>
              <a:t>Explain that this is called “postsecondary education” because it is after (or “post”) high school (secondary education). Postsecondary education is often called “college”. College can be 4-year university, 2-year college or technical college, military training, certificate programs, or apprenticeships. </a:t>
            </a:r>
            <a:endParaRPr lang="en-US" dirty="0"/>
          </a:p>
        </p:txBody>
      </p:sp>
      <p:sp>
        <p:nvSpPr>
          <p:cNvPr id="4" name="Slide Number Placeholder 3"/>
          <p:cNvSpPr>
            <a:spLocks noGrp="1"/>
          </p:cNvSpPr>
          <p:nvPr>
            <p:ph type="sldNum" sz="quarter" idx="10"/>
          </p:nvPr>
        </p:nvSpPr>
        <p:spPr/>
        <p:txBody>
          <a:bodyPr/>
          <a:lstStyle/>
          <a:p>
            <a:fld id="{F5101D6A-B479-46B2-839F-B26FFDD9B5CD}" type="slidenum">
              <a:rPr lang="en-US" smtClean="0"/>
              <a:t>2</a:t>
            </a:fld>
            <a:endParaRPr lang="en-US" dirty="0"/>
          </a:p>
        </p:txBody>
      </p:sp>
    </p:spTree>
    <p:extLst>
      <p:ext uri="{BB962C8B-B14F-4D97-AF65-F5344CB8AC3E}">
        <p14:creationId xmlns:p14="http://schemas.microsoft.com/office/powerpoint/2010/main" val="3112327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College</a:t>
            </a:r>
            <a:r>
              <a:rPr lang="en-US" baseline="0" dirty="0"/>
              <a:t> Bound Scholarship is a commitment of state financial aid to eligible students.</a:t>
            </a:r>
          </a:p>
        </p:txBody>
      </p:sp>
      <p:sp>
        <p:nvSpPr>
          <p:cNvPr id="4" name="Slide Number Placeholder 3"/>
          <p:cNvSpPr>
            <a:spLocks noGrp="1"/>
          </p:cNvSpPr>
          <p:nvPr>
            <p:ph type="sldNum" sz="quarter" idx="10"/>
          </p:nvPr>
        </p:nvSpPr>
        <p:spPr/>
        <p:txBody>
          <a:bodyPr/>
          <a:lstStyle/>
          <a:p>
            <a:fld id="{1B9A179D-2D27-49E2-B022-8EDDA2EFE682}" type="slidenum">
              <a:rPr lang="en-US" smtClean="0"/>
              <a:t>3</a:t>
            </a:fld>
            <a:endParaRPr lang="en-US" dirty="0"/>
          </a:p>
        </p:txBody>
      </p:sp>
    </p:spTree>
    <p:extLst>
      <p:ext uri="{BB962C8B-B14F-4D97-AF65-F5344CB8AC3E}">
        <p14:creationId xmlns:p14="http://schemas.microsoft.com/office/powerpoint/2010/main" val="2400581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College</a:t>
            </a:r>
            <a:r>
              <a:rPr lang="en-US" baseline="0" dirty="0"/>
              <a:t> Bound Scholarship is a commitment of state financial aid to eligible students.</a:t>
            </a:r>
          </a:p>
        </p:txBody>
      </p:sp>
      <p:sp>
        <p:nvSpPr>
          <p:cNvPr id="4" name="Slide Number Placeholder 3"/>
          <p:cNvSpPr>
            <a:spLocks noGrp="1"/>
          </p:cNvSpPr>
          <p:nvPr>
            <p:ph type="sldNum" sz="quarter" idx="10"/>
          </p:nvPr>
        </p:nvSpPr>
        <p:spPr/>
        <p:txBody>
          <a:bodyPr/>
          <a:lstStyle/>
          <a:p>
            <a:fld id="{1B9A179D-2D27-49E2-B022-8EDDA2EFE682}" type="slidenum">
              <a:rPr lang="en-US" smtClean="0"/>
              <a:t>4</a:t>
            </a:fld>
            <a:endParaRPr lang="en-US" dirty="0"/>
          </a:p>
        </p:txBody>
      </p:sp>
    </p:spTree>
    <p:extLst>
      <p:ext uri="{BB962C8B-B14F-4D97-AF65-F5344CB8AC3E}">
        <p14:creationId xmlns:p14="http://schemas.microsoft.com/office/powerpoint/2010/main" val="23609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order to receive the college bound scholarship, you would have </a:t>
            </a:r>
            <a:r>
              <a:rPr lang="en-US" b="1" baseline="0" dirty="0"/>
              <a:t>completed an application</a:t>
            </a:r>
            <a:r>
              <a:rPr lang="en-US" baseline="0" dirty="0"/>
              <a:t> in middle school before the end of your 8</a:t>
            </a:r>
            <a:r>
              <a:rPr lang="en-US" baseline="30000" dirty="0"/>
              <a:t>th</a:t>
            </a:r>
            <a:r>
              <a:rPr lang="en-US" baseline="0" dirty="0"/>
              <a:t> grade year and committed to fulfilling the College Bound Scholarship pledge requirements in high school. If you have questions about if you qualify for this scholarship contact your counselor or Washington Student Achievement Council at collegebound@wsac.wa.gov.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5</a:t>
            </a:fld>
            <a:endParaRPr lang="en-US" dirty="0"/>
          </a:p>
        </p:txBody>
      </p:sp>
    </p:spTree>
    <p:extLst>
      <p:ext uri="{BB962C8B-B14F-4D97-AF65-F5344CB8AC3E}">
        <p14:creationId xmlns:p14="http://schemas.microsoft.com/office/powerpoint/2010/main" val="1066703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Tw Cen MT" panose="020B0602020104020603" pitchFamily="34" charset="0"/>
              </a:rPr>
              <a:t>Here</a:t>
            </a:r>
            <a:r>
              <a:rPr lang="en-US" b="0" baseline="0" dirty="0">
                <a:latin typeface="Tw Cen MT" panose="020B0602020104020603" pitchFamily="34" charset="0"/>
              </a:rPr>
              <a:t> you can see what is covered by the College Bound Scholarship.</a:t>
            </a:r>
            <a:r>
              <a:rPr lang="en-US" b="0" dirty="0">
                <a:latin typeface="Tw Cen MT" panose="020B0602020104020603" pitchFamily="34" charset="0"/>
              </a:rPr>
              <a:t> Keep in mind that each College Bound Scholarship award may</a:t>
            </a:r>
            <a:r>
              <a:rPr lang="en-US" b="0" baseline="0" dirty="0">
                <a:latin typeface="Tw Cen MT" panose="020B0602020104020603" pitchFamily="34" charset="0"/>
              </a:rPr>
              <a:t> be</a:t>
            </a:r>
            <a:r>
              <a:rPr lang="en-US" b="0" dirty="0">
                <a:latin typeface="Tw Cen MT" panose="020B0602020104020603" pitchFamily="34" charset="0"/>
              </a:rPr>
              <a:t> different for everyone.</a:t>
            </a:r>
            <a:r>
              <a:rPr lang="en-US" b="0" baseline="0" dirty="0">
                <a:latin typeface="Tw Cen MT" panose="020B0602020104020603" pitchFamily="34" charset="0"/>
              </a:rPr>
              <a:t> The scholarship is </a:t>
            </a:r>
            <a:r>
              <a:rPr lang="en-US" b="0" dirty="0">
                <a:latin typeface="Tw Cen MT" panose="020B0602020104020603" pitchFamily="34" charset="0"/>
              </a:rPr>
              <a:t>based on you, the type of college you go to, and</a:t>
            </a:r>
            <a:r>
              <a:rPr lang="en-US" b="0" baseline="0" dirty="0">
                <a:latin typeface="Tw Cen MT" panose="020B0602020104020603" pitchFamily="34" charset="0"/>
              </a:rPr>
              <a:t> your financial need </a:t>
            </a:r>
            <a:r>
              <a:rPr lang="en-US" b="0" dirty="0">
                <a:latin typeface="Tw Cen MT" panose="020B0602020104020603" pitchFamily="34" charset="0"/>
              </a:rPr>
              <a:t>from year to year.</a:t>
            </a:r>
            <a:r>
              <a:rPr lang="en-US" b="0" baseline="0" dirty="0">
                <a:latin typeface="Tw Cen MT" panose="020B0602020104020603" pitchFamily="34" charset="0"/>
              </a:rPr>
              <a:t> While not ALL college costs are covered by College Bound, other financial aid (such as scholarships) may assist to help you pay for other college expenses such as housings, meals, and transportation. </a:t>
            </a:r>
            <a:endParaRPr lang="en-US" b="0" baseline="0" dirty="0" smtClean="0">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Or in other words, College Bound works in combination with other state financial aid (</a:t>
            </a:r>
            <a:r>
              <a:rPr lang="en-US" sz="1000" b="1" kern="1200" dirty="0" smtClean="0">
                <a:solidFill>
                  <a:schemeClr val="tx1"/>
                </a:solidFill>
                <a:latin typeface="+mn-lt"/>
                <a:ea typeface="+mn-ea"/>
                <a:cs typeface="+mn-cs"/>
              </a:rPr>
              <a:t>such as State Need Grant</a:t>
            </a:r>
            <a:r>
              <a:rPr lang="en-US" sz="1000" kern="1200" dirty="0" smtClean="0">
                <a:solidFill>
                  <a:schemeClr val="tx1"/>
                </a:solidFill>
                <a:latin typeface="+mn-lt"/>
                <a:ea typeface="+mn-ea"/>
                <a:cs typeface="+mn-cs"/>
              </a:rPr>
              <a:t>)to cover a students costs for college. </a:t>
            </a:r>
            <a:r>
              <a:rPr lang="en-US" sz="1000" dirty="0" smtClean="0"/>
              <a:t>Actual amounts for the College Bound Award are based on the type of college the student attends and their tuition rate.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latin typeface="Tw Cen MT" panose="020B0602020104020603" pitchFamily="34" charset="0"/>
              </a:rPr>
              <a:t>Note: If using </a:t>
            </a:r>
            <a:r>
              <a:rPr lang="en-US" b="0" baseline="0" dirty="0" err="1">
                <a:latin typeface="Tw Cen MT" panose="020B0602020104020603" pitchFamily="34" charset="0"/>
              </a:rPr>
              <a:t>Repledge</a:t>
            </a:r>
            <a:r>
              <a:rPr lang="en-US" b="0" baseline="0" dirty="0">
                <a:latin typeface="Tw Cen MT" panose="020B0602020104020603" pitchFamily="34" charset="0"/>
              </a:rPr>
              <a:t> workbook - For more information on </a:t>
            </a:r>
            <a:r>
              <a:rPr lang="en-US" b="1" baseline="0" dirty="0">
                <a:latin typeface="Tw Cen MT" panose="020B0602020104020603" pitchFamily="34" charset="0"/>
              </a:rPr>
              <a:t>what College Bound covers </a:t>
            </a:r>
            <a:r>
              <a:rPr lang="en-US" b="0" baseline="0" dirty="0">
                <a:latin typeface="Tw Cen MT" panose="020B0602020104020603" pitchFamily="34" charset="0"/>
              </a:rPr>
              <a:t>see page 1 in the workbook provided.</a:t>
            </a:r>
            <a:endParaRPr lang="en-US" b="0" dirty="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1B9A179D-2D27-49E2-B022-8EDDA2EFE682}" type="slidenum">
              <a:rPr lang="en-US" smtClean="0"/>
              <a:t>6</a:t>
            </a:fld>
            <a:endParaRPr lang="en-US" dirty="0"/>
          </a:p>
        </p:txBody>
      </p:sp>
    </p:spTree>
    <p:extLst>
      <p:ext uri="{BB962C8B-B14F-4D97-AF65-F5344CB8AC3E}">
        <p14:creationId xmlns:p14="http://schemas.microsoft.com/office/powerpoint/2010/main" val="4232802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Now that</a:t>
            </a:r>
            <a:r>
              <a:rPr lang="en-US" baseline="0" dirty="0"/>
              <a:t> you know that College Bound can help you pay for college, you probably want to know where you can use it. There are 66 2 and 4-year public and private colleges, universities, and technical programs that accept the College Bound Scholarship. This means that you can attend schools like </a:t>
            </a:r>
            <a:r>
              <a:rPr lang="en-US" b="1" i="1" baseline="0" dirty="0"/>
              <a:t>(please replace with schools that are relevant to your region) </a:t>
            </a:r>
            <a:r>
              <a:rPr lang="en-US" baseline="0" dirty="0"/>
              <a:t>the University of Washington, Central Washington University, North Seattle Community College, or the Gene Juarez Academy! This means that you have a LOT of choices in Washington and all of these colleges will help you start a career that you are interested in and will enjoy.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Please </a:t>
            </a:r>
            <a:r>
              <a:rPr lang="en-US" baseline="0" dirty="0"/>
              <a:t>see the list of eligible institutions if you add or delete colleges: </a:t>
            </a:r>
            <a:r>
              <a:rPr lang="en-US" b="1" u="sng" dirty="0">
                <a:latin typeface="Tw Cen MT" panose="020B0602020104020603" pitchFamily="34" charset="0"/>
              </a:rPr>
              <a:t>www.readysetgrad.org/eligible-institutions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latin typeface="Tw Cen MT" panose="020B0602020104020603" pitchFamily="34" charset="0"/>
              </a:rPr>
              <a:t>Note</a:t>
            </a:r>
            <a:r>
              <a:rPr lang="en-US" b="0" baseline="0" dirty="0">
                <a:latin typeface="Tw Cen MT" panose="020B0602020104020603" pitchFamily="34" charset="0"/>
              </a:rPr>
              <a:t>: If using </a:t>
            </a:r>
            <a:r>
              <a:rPr lang="en-US" b="0" baseline="0" dirty="0" err="1">
                <a:latin typeface="Tw Cen MT" panose="020B0602020104020603" pitchFamily="34" charset="0"/>
              </a:rPr>
              <a:t>Repledge</a:t>
            </a:r>
            <a:r>
              <a:rPr lang="en-US" b="0" baseline="0" dirty="0">
                <a:latin typeface="Tw Cen MT" panose="020B0602020104020603" pitchFamily="34" charset="0"/>
              </a:rPr>
              <a:t> workbook - For more information on </a:t>
            </a:r>
            <a:r>
              <a:rPr lang="en-US" b="1" baseline="0" dirty="0">
                <a:latin typeface="Tw Cen MT" panose="020B0602020104020603" pitchFamily="34" charset="0"/>
              </a:rPr>
              <a:t>eligible school </a:t>
            </a:r>
            <a:r>
              <a:rPr lang="en-US" b="0" baseline="0" dirty="0">
                <a:latin typeface="Tw Cen MT" panose="020B0602020104020603" pitchFamily="34" charset="0"/>
              </a:rPr>
              <a:t>see page 2 in the workbook provided.</a:t>
            </a:r>
            <a:endParaRPr lang="en-US" b="0" dirty="0">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dirty="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1B9A179D-2D27-49E2-B022-8EDDA2EFE682}" type="slidenum">
              <a:rPr lang="en-US" smtClean="0"/>
              <a:t>7</a:t>
            </a:fld>
            <a:endParaRPr lang="en-US" dirty="0"/>
          </a:p>
        </p:txBody>
      </p:sp>
    </p:spTree>
    <p:extLst>
      <p:ext uri="{BB962C8B-B14F-4D97-AF65-F5344CB8AC3E}">
        <p14:creationId xmlns:p14="http://schemas.microsoft.com/office/powerpoint/2010/main" val="4231539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latin typeface="Tw Cen MT" panose="020B0602020104020603" pitchFamily="34" charset="0"/>
              </a:rPr>
              <a:t>Show of hands: Do you remember signing a pledge in 7</a:t>
            </a:r>
            <a:r>
              <a:rPr lang="en-US" b="0" baseline="30000" dirty="0">
                <a:latin typeface="Tw Cen MT" panose="020B0602020104020603" pitchFamily="34" charset="0"/>
              </a:rPr>
              <a:t>th</a:t>
            </a:r>
            <a:r>
              <a:rPr lang="en-US" b="0" baseline="0" dirty="0">
                <a:latin typeface="Tw Cen MT" panose="020B0602020104020603" pitchFamily="34" charset="0"/>
              </a:rPr>
              <a:t> or 8</a:t>
            </a:r>
            <a:r>
              <a:rPr lang="en-US" b="0" baseline="30000" dirty="0">
                <a:latin typeface="Tw Cen MT" panose="020B0602020104020603" pitchFamily="34" charset="0"/>
              </a:rPr>
              <a:t>th</a:t>
            </a:r>
            <a:r>
              <a:rPr lang="en-US" b="0" baseline="0" dirty="0">
                <a:latin typeface="Tw Cen MT" panose="020B0602020104020603" pitchFamily="34" charset="0"/>
              </a:rPr>
              <a:t> grade? Well, we haven’t forgotten you or the pledge that you signed and we want to make sure that you meet all the requirements so that you are able to receive all of your scholarship.  In order to remain eligible you need to complete all of the following pledge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latin typeface="Tw Cen MT" panose="020B0602020104020603" pitchFamily="34" charset="0"/>
              </a:rPr>
              <a:t>Note: If using </a:t>
            </a:r>
            <a:r>
              <a:rPr lang="en-US" b="0" baseline="0" dirty="0" err="1">
                <a:latin typeface="Tw Cen MT" panose="020B0602020104020603" pitchFamily="34" charset="0"/>
              </a:rPr>
              <a:t>Repledge</a:t>
            </a:r>
            <a:r>
              <a:rPr lang="en-US" b="0" baseline="0" dirty="0">
                <a:latin typeface="Tw Cen MT" panose="020B0602020104020603" pitchFamily="34" charset="0"/>
              </a:rPr>
              <a:t> workbook - For more information on the </a:t>
            </a:r>
            <a:r>
              <a:rPr lang="en-US" b="1" baseline="0" dirty="0">
                <a:latin typeface="Tw Cen MT" panose="020B0602020104020603" pitchFamily="34" charset="0"/>
              </a:rPr>
              <a:t>pledg</a:t>
            </a:r>
            <a:r>
              <a:rPr lang="en-US" b="0" baseline="0" dirty="0">
                <a:latin typeface="Tw Cen MT" panose="020B0602020104020603" pitchFamily="34" charset="0"/>
              </a:rPr>
              <a:t>e see page 3 in the workbook provided.</a:t>
            </a:r>
            <a:endParaRPr lang="en-US" b="0" dirty="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1B9A179D-2D27-49E2-B022-8EDDA2EFE682}" type="slidenum">
              <a:rPr lang="en-US" smtClean="0"/>
              <a:t>8</a:t>
            </a:fld>
            <a:endParaRPr lang="en-US" dirty="0"/>
          </a:p>
        </p:txBody>
      </p:sp>
    </p:spTree>
    <p:extLst>
      <p:ext uri="{BB962C8B-B14F-4D97-AF65-F5344CB8AC3E}">
        <p14:creationId xmlns:p14="http://schemas.microsoft.com/office/powerpoint/2010/main" val="2919865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baseline="0" dirty="0">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atin typeface="Tw Cen MT" panose="020B0602020104020603" pitchFamily="34" charset="0"/>
              </a:rPr>
              <a:t>(Bullet 1) Even </a:t>
            </a:r>
            <a:r>
              <a:rPr lang="en-US" sz="1200" b="0" dirty="0">
                <a:latin typeface="Tw Cen MT" panose="020B0602020104020603" pitchFamily="34" charset="0"/>
              </a:rPr>
              <a:t>1 earned credit meets this requirement</a:t>
            </a:r>
            <a:r>
              <a:rPr lang="en-US" sz="1200" b="0" baseline="0" dirty="0">
                <a:latin typeface="Tw Cen MT" panose="020B0602020104020603" pitchFamily="34" charset="0"/>
              </a:rPr>
              <a:t>. Running start meets the enrollment deadline but does NOT take away from the ability to use the full scholarship amount and time allotment.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atin typeface="Tw Cen MT" panose="020B0602020104020603" pitchFamily="34" charset="0"/>
              </a:rPr>
              <a:t>(Bullet 5)  If you are not income eligible one year then you may be income eligible the following year.</a:t>
            </a:r>
            <a:endParaRPr lang="en-US" sz="1200" b="0" dirty="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1B9A179D-2D27-49E2-B022-8EDDA2EFE682}" type="slidenum">
              <a:rPr lang="en-US" smtClean="0"/>
              <a:t>9</a:t>
            </a:fld>
            <a:endParaRPr lang="en-US" dirty="0"/>
          </a:p>
        </p:txBody>
      </p:sp>
    </p:spTree>
    <p:extLst>
      <p:ext uri="{BB962C8B-B14F-4D97-AF65-F5344CB8AC3E}">
        <p14:creationId xmlns:p14="http://schemas.microsoft.com/office/powerpoint/2010/main" val="686028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AD8D772-5026-450E-93FB-AEBC5B20FEBE}"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D944F-C071-4898-8BB9-DB254E0B3B8D}" type="slidenum">
              <a:rPr lang="en-US" smtClean="0"/>
              <a:t>‹#›</a:t>
            </a:fld>
            <a:endParaRPr lang="en-US"/>
          </a:p>
        </p:txBody>
      </p:sp>
    </p:spTree>
    <p:extLst>
      <p:ext uri="{BB962C8B-B14F-4D97-AF65-F5344CB8AC3E}">
        <p14:creationId xmlns:p14="http://schemas.microsoft.com/office/powerpoint/2010/main" val="953579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D8D772-5026-450E-93FB-AEBC5B20FEBE}" type="datetimeFigureOut">
              <a:rPr lang="en-US" smtClean="0"/>
              <a:t>8/16/2019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0D944F-C071-4898-8BB9-DB254E0B3B8D}" type="slidenum">
              <a:rPr lang="en-US" smtClean="0"/>
              <a:t>‹#›</a:t>
            </a:fld>
            <a:endParaRPr lang="en-US"/>
          </a:p>
        </p:txBody>
      </p:sp>
    </p:spTree>
    <p:extLst>
      <p:ext uri="{BB962C8B-B14F-4D97-AF65-F5344CB8AC3E}">
        <p14:creationId xmlns:p14="http://schemas.microsoft.com/office/powerpoint/2010/main" val="1038630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D8D772-5026-450E-93FB-AEBC5B20FEBE}" type="datetimeFigureOut">
              <a:rPr lang="en-US" smtClean="0"/>
              <a:t>8/16/2019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0D944F-C071-4898-8BB9-DB254E0B3B8D}" type="slidenum">
              <a:rPr lang="en-US" smtClean="0"/>
              <a:t>‹#›</a:t>
            </a:fld>
            <a:endParaRPr lang="en-US"/>
          </a:p>
        </p:txBody>
      </p:sp>
    </p:spTree>
    <p:extLst>
      <p:ext uri="{BB962C8B-B14F-4D97-AF65-F5344CB8AC3E}">
        <p14:creationId xmlns:p14="http://schemas.microsoft.com/office/powerpoint/2010/main" val="1697795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5029200" cy="4351338"/>
          </a:xfrm>
        </p:spPr>
        <p:txBody>
          <a:bodyPr>
            <a:normAutofit/>
          </a:bodyPr>
          <a:lstStyle>
            <a:lvl1pPr marL="0" indent="0">
              <a:buNone/>
              <a:defRPr sz="3200">
                <a:solidFill>
                  <a:schemeClr val="tx1">
                    <a:lumMod val="75000"/>
                    <a:lumOff val="25000"/>
                  </a:schemeClr>
                </a:solidFill>
                <a:latin typeface="+mn-lt"/>
              </a:defRPr>
            </a:lvl1pPr>
            <a:lvl2pPr>
              <a:defRPr sz="2800">
                <a:solidFill>
                  <a:schemeClr val="tx1">
                    <a:lumMod val="75000"/>
                    <a:lumOff val="25000"/>
                  </a:schemeClr>
                </a:solidFill>
                <a:latin typeface="+mn-lt"/>
              </a:defRPr>
            </a:lvl2pPr>
            <a:lvl3pPr>
              <a:defRPr sz="2400">
                <a:solidFill>
                  <a:schemeClr val="tx1">
                    <a:lumMod val="75000"/>
                    <a:lumOff val="25000"/>
                  </a:schemeClr>
                </a:solidFill>
                <a:latin typeface="+mn-lt"/>
              </a:defRPr>
            </a:lvl3pPr>
            <a:lvl4pPr>
              <a:defRPr sz="2000">
                <a:solidFill>
                  <a:schemeClr val="tx1">
                    <a:lumMod val="75000"/>
                    <a:lumOff val="25000"/>
                  </a:schemeClr>
                </a:solidFill>
                <a:latin typeface="+mn-lt"/>
              </a:defRPr>
            </a:lvl4pPr>
            <a:lvl5pPr>
              <a:defRPr sz="2000">
                <a:solidFill>
                  <a:schemeClr val="tx1">
                    <a:lumMod val="75000"/>
                    <a:lumOff val="2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525379"/>
            <a:ext cx="12192000" cy="998621"/>
          </a:xfrm>
          <a:prstGeom prst="rect">
            <a:avLst/>
          </a:prstGeom>
          <a:solidFill>
            <a:srgbClr val="154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64" y="589547"/>
            <a:ext cx="721508" cy="840559"/>
          </a:xfrm>
          <a:prstGeom prst="rect">
            <a:avLst/>
          </a:prstGeom>
        </p:spPr>
      </p:pic>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4000" kern="1200" cap="small" baseline="0" dirty="0">
                <a:solidFill>
                  <a:schemeClr val="bg1"/>
                </a:solidFill>
                <a:latin typeface="+mj-lt"/>
                <a:ea typeface="+mj-ea"/>
                <a:cs typeface="+mj-cs"/>
              </a:defRPr>
            </a:lvl1pPr>
          </a:lstStyle>
          <a:p>
            <a:r>
              <a:rPr lang="en-US" dirty="0" smtClean="0"/>
              <a:t>Click to edit Master title style</a:t>
            </a:r>
            <a:endParaRPr lang="en-US" dirty="0"/>
          </a:p>
        </p:txBody>
      </p:sp>
      <p:sp>
        <p:nvSpPr>
          <p:cNvPr id="10" name="Content Placeholder 2"/>
          <p:cNvSpPr>
            <a:spLocks noGrp="1"/>
          </p:cNvSpPr>
          <p:nvPr>
            <p:ph idx="13"/>
          </p:nvPr>
        </p:nvSpPr>
        <p:spPr>
          <a:xfrm>
            <a:off x="6134101" y="1825625"/>
            <a:ext cx="5029200" cy="4351338"/>
          </a:xfrm>
        </p:spPr>
        <p:txBody>
          <a:bodyPr>
            <a:normAutofit/>
          </a:bodyPr>
          <a:lstStyle>
            <a:lvl1pPr marL="0" indent="0">
              <a:buNone/>
              <a:defRPr sz="3200">
                <a:solidFill>
                  <a:schemeClr val="tx1">
                    <a:lumMod val="75000"/>
                    <a:lumOff val="25000"/>
                  </a:schemeClr>
                </a:solidFill>
                <a:latin typeface="+mn-lt"/>
              </a:defRPr>
            </a:lvl1pPr>
            <a:lvl2pPr>
              <a:defRPr sz="2800">
                <a:solidFill>
                  <a:schemeClr val="tx1">
                    <a:lumMod val="75000"/>
                    <a:lumOff val="25000"/>
                  </a:schemeClr>
                </a:solidFill>
                <a:latin typeface="+mn-lt"/>
              </a:defRPr>
            </a:lvl2pPr>
            <a:lvl3pPr>
              <a:defRPr sz="2400">
                <a:solidFill>
                  <a:schemeClr val="tx1">
                    <a:lumMod val="75000"/>
                    <a:lumOff val="25000"/>
                  </a:schemeClr>
                </a:solidFill>
                <a:latin typeface="+mn-lt"/>
              </a:defRPr>
            </a:lvl3pPr>
            <a:lvl4pPr>
              <a:defRPr sz="2000">
                <a:solidFill>
                  <a:schemeClr val="tx1">
                    <a:lumMod val="75000"/>
                    <a:lumOff val="25000"/>
                  </a:schemeClr>
                </a:solidFill>
                <a:latin typeface="+mn-lt"/>
              </a:defRPr>
            </a:lvl4pPr>
            <a:lvl5pPr>
              <a:defRPr sz="2000">
                <a:solidFill>
                  <a:schemeClr val="tx1">
                    <a:lumMod val="75000"/>
                    <a:lumOff val="2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Date Placeholder 3"/>
          <p:cNvSpPr>
            <a:spLocks noGrp="1"/>
          </p:cNvSpPr>
          <p:nvPr>
            <p:ph type="dt" sz="half" idx="10"/>
          </p:nvPr>
        </p:nvSpPr>
        <p:spPr>
          <a:xfrm>
            <a:off x="838200" y="6356350"/>
            <a:ext cx="2743200" cy="365125"/>
          </a:xfrm>
        </p:spPr>
        <p:txBody>
          <a:bodyPr vert="horz" lIns="91440" tIns="45720" rIns="91440" bIns="45720" rtlCol="0" anchor="ctr"/>
          <a:lstStyle>
            <a:lvl1pPr>
              <a:defRPr lang="en-US" cap="small" baseline="0" smtClean="0"/>
            </a:lvl1pPr>
          </a:lstStyle>
          <a:p>
            <a:fld id="{184ED2FA-6CC2-49F1-8C7E-F6B76B402C2E}" type="datetimeFigureOut">
              <a:rPr lang="en-US" smtClean="0"/>
              <a:pPr/>
              <a:t>8/16/2019</a:t>
            </a:fld>
            <a:endParaRPr lang="en-US" dirty="0"/>
          </a:p>
        </p:txBody>
      </p:sp>
      <p:sp>
        <p:nvSpPr>
          <p:cNvPr id="12" name="Footer Placeholder 4"/>
          <p:cNvSpPr>
            <a:spLocks noGrp="1"/>
          </p:cNvSpPr>
          <p:nvPr>
            <p:ph type="ftr" sz="quarter" idx="11"/>
          </p:nvPr>
        </p:nvSpPr>
        <p:spPr>
          <a:xfrm>
            <a:off x="4038600" y="6356350"/>
            <a:ext cx="4114800" cy="365125"/>
          </a:xfrm>
        </p:spPr>
        <p:txBody>
          <a:bodyPr vert="horz" lIns="91440" tIns="45720" rIns="91440" bIns="45720" rtlCol="0" anchor="ctr"/>
          <a:lstStyle>
            <a:lvl1pPr>
              <a:defRPr lang="en-US" smtClean="0"/>
            </a:lvl1pPr>
          </a:lstStyle>
          <a:p>
            <a:r>
              <a:rPr lang="en-US" smtClean="0"/>
              <a:t>The Washington Student Achievement Council</a:t>
            </a:r>
            <a:endParaRPr lang="en-US" dirty="0"/>
          </a:p>
        </p:txBody>
      </p:sp>
      <p:sp>
        <p:nvSpPr>
          <p:cNvPr id="13" name="Slide Number Placeholder 5"/>
          <p:cNvSpPr>
            <a:spLocks noGrp="1"/>
          </p:cNvSpPr>
          <p:nvPr>
            <p:ph type="sldNum" sz="quarter" idx="12"/>
          </p:nvPr>
        </p:nvSpPr>
        <p:spPr>
          <a:xfrm>
            <a:off x="8610600" y="6356350"/>
            <a:ext cx="2743200" cy="365125"/>
          </a:xfrm>
        </p:spPr>
        <p:txBody>
          <a:bodyPr vert="horz" lIns="91440" tIns="45720" rIns="91440" bIns="45720" rtlCol="0" anchor="ctr"/>
          <a:lstStyle>
            <a:lvl1pPr>
              <a:defRPr lang="en-US" smtClean="0"/>
            </a:lvl1pPr>
          </a:lstStyle>
          <a:p>
            <a:fld id="{32812E0E-C58D-45CD-BD69-23634E9A667D}" type="slidenum">
              <a:rPr lang="en-US" smtClean="0"/>
              <a:pPr/>
              <a:t>‹#›</a:t>
            </a:fld>
            <a:endParaRPr lang="en-US"/>
          </a:p>
        </p:txBody>
      </p:sp>
    </p:spTree>
    <p:extLst>
      <p:ext uri="{BB962C8B-B14F-4D97-AF65-F5344CB8AC3E}">
        <p14:creationId xmlns:p14="http://schemas.microsoft.com/office/powerpoint/2010/main" val="1798047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4ED2FA-6CC2-49F1-8C7E-F6B76B402C2E}" type="datetimeFigureOut">
              <a:rPr lang="en-US" smtClean="0"/>
              <a:pPr/>
              <a:t>8/16/2019</a:t>
            </a:fld>
            <a:endParaRPr lang="en-US" dirty="0"/>
          </a:p>
        </p:txBody>
      </p:sp>
      <p:sp>
        <p:nvSpPr>
          <p:cNvPr id="5" name="Footer Placeholder 4"/>
          <p:cNvSpPr>
            <a:spLocks noGrp="1"/>
          </p:cNvSpPr>
          <p:nvPr>
            <p:ph type="ftr" sz="quarter" idx="11"/>
          </p:nvPr>
        </p:nvSpPr>
        <p:spPr/>
        <p:txBody>
          <a:bodyPr/>
          <a:lstStyle/>
          <a:p>
            <a:r>
              <a:rPr lang="en-US" smtClean="0"/>
              <a:t>Washington Student Achievement Council</a:t>
            </a:r>
            <a:endParaRPr lang="en-US" dirty="0"/>
          </a:p>
        </p:txBody>
      </p:sp>
      <p:sp>
        <p:nvSpPr>
          <p:cNvPr id="6" name="Slide Number Placeholder 5"/>
          <p:cNvSpPr>
            <a:spLocks noGrp="1"/>
          </p:cNvSpPr>
          <p:nvPr>
            <p:ph type="sldNum" sz="quarter" idx="12"/>
          </p:nvPr>
        </p:nvSpPr>
        <p:spPr/>
        <p:txBody>
          <a:bodyPr/>
          <a:lstStyle/>
          <a:p>
            <a:fld id="{32812E0E-C58D-45CD-BD69-23634E9A667D}" type="slidenum">
              <a:rPr lang="en-US" smtClean="0"/>
              <a:pPr/>
              <a:t>‹#›</a:t>
            </a:fld>
            <a:endParaRPr lang="en-US"/>
          </a:p>
        </p:txBody>
      </p:sp>
      <p:sp>
        <p:nvSpPr>
          <p:cNvPr id="7" name="Rectangle 6"/>
          <p:cNvSpPr/>
          <p:nvPr userDrawn="1"/>
        </p:nvSpPr>
        <p:spPr>
          <a:xfrm>
            <a:off x="0" y="525379"/>
            <a:ext cx="12192000" cy="998621"/>
          </a:xfrm>
          <a:prstGeom prst="rect">
            <a:avLst/>
          </a:prstGeom>
          <a:solidFill>
            <a:srgbClr val="154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Cambria" panose="02040503050406030204" pitchFamily="18"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64" y="589547"/>
            <a:ext cx="721508" cy="840559"/>
          </a:xfrm>
          <a:prstGeom prst="rect">
            <a:avLst/>
          </a:prstGeom>
        </p:spPr>
      </p:pic>
      <p:sp>
        <p:nvSpPr>
          <p:cNvPr id="10" name="Content Placeholder 9"/>
          <p:cNvSpPr>
            <a:spLocks noGrp="1"/>
          </p:cNvSpPr>
          <p:nvPr>
            <p:ph sz="quarter" idx="13"/>
          </p:nvPr>
        </p:nvSpPr>
        <p:spPr>
          <a:xfrm>
            <a:off x="2590800" y="2879725"/>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52731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D8D772-5026-450E-93FB-AEBC5B20FEBE}"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D944F-C071-4898-8BB9-DB254E0B3B8D}" type="slidenum">
              <a:rPr lang="en-US" smtClean="0"/>
              <a:t>‹#›</a:t>
            </a:fld>
            <a:endParaRPr lang="en-US"/>
          </a:p>
        </p:txBody>
      </p:sp>
    </p:spTree>
    <p:extLst>
      <p:ext uri="{BB962C8B-B14F-4D97-AF65-F5344CB8AC3E}">
        <p14:creationId xmlns:p14="http://schemas.microsoft.com/office/powerpoint/2010/main" val="3311194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D8D772-5026-450E-93FB-AEBC5B20FEBE}"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D944F-C071-4898-8BB9-DB254E0B3B8D}" type="slidenum">
              <a:rPr lang="en-US" smtClean="0"/>
              <a:t>‹#›</a:t>
            </a:fld>
            <a:endParaRPr lang="en-US"/>
          </a:p>
        </p:txBody>
      </p:sp>
    </p:spTree>
    <p:extLst>
      <p:ext uri="{BB962C8B-B14F-4D97-AF65-F5344CB8AC3E}">
        <p14:creationId xmlns:p14="http://schemas.microsoft.com/office/powerpoint/2010/main" val="3587765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3AD8D772-5026-450E-93FB-AEBC5B20FEBE}" type="datetimeFigureOut">
              <a:rPr lang="en-US" smtClean="0"/>
              <a:t>8/16/2019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D30D944F-C071-4898-8BB9-DB254E0B3B8D}" type="slidenum">
              <a:rPr lang="en-US" smtClean="0"/>
              <a:t>‹#›</a:t>
            </a:fld>
            <a:endParaRPr lang="en-US"/>
          </a:p>
        </p:txBody>
      </p:sp>
    </p:spTree>
    <p:extLst>
      <p:ext uri="{BB962C8B-B14F-4D97-AF65-F5344CB8AC3E}">
        <p14:creationId xmlns:p14="http://schemas.microsoft.com/office/powerpoint/2010/main" val="4279077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3AD8D772-5026-450E-93FB-AEBC5B20FEBE}" type="datetimeFigureOut">
              <a:rPr lang="en-US" smtClean="0"/>
              <a:t>8/16/2019</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D30D944F-C071-4898-8BB9-DB254E0B3B8D}" type="slidenum">
              <a:rPr lang="en-US" smtClean="0"/>
              <a:t>‹#›</a:t>
            </a:fld>
            <a:endParaRPr lang="en-US"/>
          </a:p>
        </p:txBody>
      </p:sp>
    </p:spTree>
    <p:extLst>
      <p:ext uri="{BB962C8B-B14F-4D97-AF65-F5344CB8AC3E}">
        <p14:creationId xmlns:p14="http://schemas.microsoft.com/office/powerpoint/2010/main" val="361599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3AD8D772-5026-450E-93FB-AEBC5B20FEBE}" type="datetimeFigureOut">
              <a:rPr lang="en-US" smtClean="0"/>
              <a:t>8/16/2019</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D30D944F-C071-4898-8BB9-DB254E0B3B8D}" type="slidenum">
              <a:rPr lang="en-US" smtClean="0"/>
              <a:t>‹#›</a:t>
            </a:fld>
            <a:endParaRPr lang="en-US"/>
          </a:p>
        </p:txBody>
      </p:sp>
    </p:spTree>
    <p:extLst>
      <p:ext uri="{BB962C8B-B14F-4D97-AF65-F5344CB8AC3E}">
        <p14:creationId xmlns:p14="http://schemas.microsoft.com/office/powerpoint/2010/main" val="4269924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AD8D772-5026-450E-93FB-AEBC5B20FEBE}"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0D944F-C071-4898-8BB9-DB254E0B3B8D}" type="slidenum">
              <a:rPr lang="en-US" smtClean="0"/>
              <a:t>‹#›</a:t>
            </a:fld>
            <a:endParaRPr lang="en-US"/>
          </a:p>
        </p:txBody>
      </p:sp>
    </p:spTree>
    <p:extLst>
      <p:ext uri="{BB962C8B-B14F-4D97-AF65-F5344CB8AC3E}">
        <p14:creationId xmlns:p14="http://schemas.microsoft.com/office/powerpoint/2010/main" val="3312641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3AD8D772-5026-450E-93FB-AEBC5B20FEBE}" type="datetimeFigureOut">
              <a:rPr lang="en-US" smtClean="0"/>
              <a:t>8/16/2019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D30D944F-C071-4898-8BB9-DB254E0B3B8D}" type="slidenum">
              <a:rPr lang="en-US" smtClean="0"/>
              <a:t>‹#›</a:t>
            </a:fld>
            <a:endParaRPr lang="en-US"/>
          </a:p>
        </p:txBody>
      </p:sp>
    </p:spTree>
    <p:extLst>
      <p:ext uri="{BB962C8B-B14F-4D97-AF65-F5344CB8AC3E}">
        <p14:creationId xmlns:p14="http://schemas.microsoft.com/office/powerpoint/2010/main" val="280646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3AD8D772-5026-450E-93FB-AEBC5B20FEBE}" type="datetimeFigureOut">
              <a:rPr lang="en-US" smtClean="0"/>
              <a:t>8/16/2019</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D30D944F-C071-4898-8BB9-DB254E0B3B8D}" type="slidenum">
              <a:rPr lang="en-US" smtClean="0"/>
              <a:t>‹#›</a:t>
            </a:fld>
            <a:endParaRPr lang="en-US"/>
          </a:p>
        </p:txBody>
      </p:sp>
    </p:spTree>
    <p:extLst>
      <p:ext uri="{BB962C8B-B14F-4D97-AF65-F5344CB8AC3E}">
        <p14:creationId xmlns:p14="http://schemas.microsoft.com/office/powerpoint/2010/main" val="167824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3AD8D772-5026-450E-93FB-AEBC5B20FEBE}" type="datetimeFigureOut">
              <a:rPr lang="en-US" smtClean="0"/>
              <a:t>8/16/2019</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D30D944F-C071-4898-8BB9-DB254E0B3B8D}" type="slidenum">
              <a:rPr lang="en-US" smtClean="0"/>
              <a:t>‹#›</a:t>
            </a:fld>
            <a:endParaRPr lang="en-US"/>
          </a:p>
        </p:txBody>
      </p:sp>
    </p:spTree>
    <p:extLst>
      <p:ext uri="{BB962C8B-B14F-4D97-AF65-F5344CB8AC3E}">
        <p14:creationId xmlns:p14="http://schemas.microsoft.com/office/powerpoint/2010/main" val="131398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collegebound@wsac.wa.gov"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thewashboard.org/"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thewashboard.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7.xml"/><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CBS Re-pledge &amp; </a:t>
            </a:r>
            <a:r>
              <a:rPr lang="en-US" dirty="0" smtClean="0"/>
              <a:t>TheWashBoard.org</a:t>
            </a:r>
            <a:endParaRPr lang="en-US" dirty="0"/>
          </a:p>
        </p:txBody>
      </p:sp>
      <p:sp>
        <p:nvSpPr>
          <p:cNvPr id="4" name="Subtitle 3"/>
          <p:cNvSpPr>
            <a:spLocks noGrp="1"/>
          </p:cNvSpPr>
          <p:nvPr>
            <p:ph type="subTitle" idx="1"/>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440" y="4553712"/>
            <a:ext cx="2721584" cy="1354342"/>
          </a:xfrm>
          <a:prstGeom prst="rect">
            <a:avLst/>
          </a:prstGeom>
        </p:spPr>
      </p:pic>
    </p:spTree>
    <p:extLst>
      <p:ext uri="{BB962C8B-B14F-4D97-AF65-F5344CB8AC3E}">
        <p14:creationId xmlns:p14="http://schemas.microsoft.com/office/powerpoint/2010/main" val="277325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00800" y="0"/>
            <a:ext cx="5791198" cy="6858000"/>
          </a:xfrm>
          <a:prstGeom prst="rect">
            <a:avLst/>
          </a:prstGeom>
          <a:solidFill>
            <a:srgbClr val="38C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494510" y="613766"/>
            <a:ext cx="4706882" cy="207534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dirty="0">
                <a:solidFill>
                  <a:srgbClr val="3650A2"/>
                </a:solidFill>
              </a:rPr>
              <a:t>STAY</a:t>
            </a:r>
          </a:p>
          <a:p>
            <a:r>
              <a:rPr lang="en-US" b="1" dirty="0">
                <a:solidFill>
                  <a:srgbClr val="3650A2"/>
                </a:solidFill>
              </a:rPr>
              <a:t>CONNECTED</a:t>
            </a:r>
          </a:p>
        </p:txBody>
      </p:sp>
      <p:sp>
        <p:nvSpPr>
          <p:cNvPr id="10" name="Rectangle 9"/>
          <p:cNvSpPr/>
          <p:nvPr/>
        </p:nvSpPr>
        <p:spPr>
          <a:xfrm>
            <a:off x="0" y="3135086"/>
            <a:ext cx="6932339" cy="3722914"/>
          </a:xfrm>
          <a:prstGeom prst="rect">
            <a:avLst/>
          </a:prstGeom>
          <a:solidFill>
            <a:srgbClr val="008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06837" y="2090172"/>
            <a:ext cx="4514030" cy="2677656"/>
          </a:xfrm>
          <a:prstGeom prst="rect">
            <a:avLst/>
          </a:prstGeom>
          <a:noFill/>
        </p:spPr>
        <p:txBody>
          <a:bodyPr wrap="square" rtlCol="0">
            <a:spAutoFit/>
          </a:bodyPr>
          <a:lstStyle/>
          <a:p>
            <a:r>
              <a:rPr lang="en-US" sz="2400" b="1" cap="all" dirty="0" smtClean="0">
                <a:latin typeface="+mj-lt"/>
              </a:rPr>
              <a:t>SIGN UP FOR OUR EMAILS</a:t>
            </a:r>
            <a:endParaRPr lang="en-US" sz="2400" b="1" cap="all" dirty="0">
              <a:latin typeface="+mj-lt"/>
            </a:endParaRPr>
          </a:p>
          <a:p>
            <a:endParaRPr lang="en-US" sz="2400" dirty="0">
              <a:latin typeface="+mj-lt"/>
            </a:endParaRPr>
          </a:p>
          <a:p>
            <a:r>
              <a:rPr lang="en-US" sz="2400" dirty="0">
                <a:latin typeface="+mj-lt"/>
              </a:rPr>
              <a:t>Stay connected to the latest College Bound news and information</a:t>
            </a:r>
          </a:p>
          <a:p>
            <a:endParaRPr lang="en-US" sz="2400" dirty="0">
              <a:latin typeface="+mj-lt"/>
            </a:endParaRPr>
          </a:p>
          <a:p>
            <a:r>
              <a:rPr lang="en-US" sz="2400" b="1" u="sng" dirty="0">
                <a:solidFill>
                  <a:srgbClr val="3650A2"/>
                </a:solidFill>
                <a:latin typeface="+mj-lt"/>
              </a:rPr>
              <a:t>http://bit.ly/2glM56L</a:t>
            </a:r>
            <a:endParaRPr lang="en-US" sz="2000" b="1" u="sng" dirty="0">
              <a:solidFill>
                <a:srgbClr val="3650A2"/>
              </a:solidFill>
              <a:latin typeface="+mj-lt"/>
            </a:endParaRPr>
          </a:p>
        </p:txBody>
      </p:sp>
      <p:sp>
        <p:nvSpPr>
          <p:cNvPr id="9" name="TextBox 8"/>
          <p:cNvSpPr txBox="1"/>
          <p:nvPr/>
        </p:nvSpPr>
        <p:spPr>
          <a:xfrm>
            <a:off x="375757" y="4027047"/>
            <a:ext cx="6203173" cy="1938992"/>
          </a:xfrm>
          <a:prstGeom prst="rect">
            <a:avLst/>
          </a:prstGeom>
          <a:noFill/>
        </p:spPr>
        <p:txBody>
          <a:bodyPr wrap="square" rtlCol="0">
            <a:spAutoFit/>
          </a:bodyPr>
          <a:lstStyle/>
          <a:p>
            <a:pPr lvl="0"/>
            <a:r>
              <a:rPr lang="en-US" sz="2400" b="1" cap="all" dirty="0">
                <a:latin typeface="+mj-lt"/>
              </a:rPr>
              <a:t>Keep your information up to date</a:t>
            </a:r>
          </a:p>
          <a:p>
            <a:pPr lvl="0"/>
            <a:endParaRPr lang="en-US" sz="2400" dirty="0">
              <a:latin typeface="+mj-lt"/>
            </a:endParaRPr>
          </a:p>
          <a:p>
            <a:pPr lvl="0"/>
            <a:r>
              <a:rPr lang="en-US" sz="2400" dirty="0">
                <a:latin typeface="+mj-lt"/>
              </a:rPr>
              <a:t>Let us know if your contact information has changed by contacting us at </a:t>
            </a:r>
            <a:r>
              <a:rPr lang="en-US" sz="2400" b="1" dirty="0">
                <a:solidFill>
                  <a:srgbClr val="38C6F4"/>
                </a:solidFill>
                <a:latin typeface="+mj-lt"/>
                <a:hlinkClick r:id="rId2"/>
              </a:rPr>
              <a:t>collegebound@wsac.wa.gov</a:t>
            </a:r>
            <a:r>
              <a:rPr lang="en-US" sz="2400" dirty="0">
                <a:latin typeface="+mj-lt"/>
              </a:rPr>
              <a:t>.</a:t>
            </a:r>
          </a:p>
        </p:txBody>
      </p:sp>
    </p:spTree>
    <p:extLst>
      <p:ext uri="{BB962C8B-B14F-4D97-AF65-F5344CB8AC3E}">
        <p14:creationId xmlns:p14="http://schemas.microsoft.com/office/powerpoint/2010/main" val="375106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37" y="3886220"/>
            <a:ext cx="4605806" cy="2539980"/>
          </a:xfrm>
          <a:prstGeom prst="rect">
            <a:avLst/>
          </a:prstGeom>
          <a:solidFill>
            <a:srgbClr val="36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89668" y="4367074"/>
            <a:ext cx="4191000" cy="1938992"/>
          </a:xfrm>
          <a:prstGeom prst="rect">
            <a:avLst/>
          </a:prstGeom>
          <a:noFill/>
        </p:spPr>
        <p:txBody>
          <a:bodyPr wrap="square" rtlCol="0">
            <a:spAutoFit/>
          </a:bodyPr>
          <a:lstStyle/>
          <a:p>
            <a:pPr lvl="0"/>
            <a:r>
              <a:rPr lang="en-US" sz="2400" b="1" cap="all" dirty="0">
                <a:solidFill>
                  <a:schemeClr val="bg1"/>
                </a:solidFill>
                <a:latin typeface="+mj-lt"/>
              </a:rPr>
              <a:t>Fulfill</a:t>
            </a:r>
          </a:p>
          <a:p>
            <a:endParaRPr lang="en-US" b="1" cap="all" dirty="0">
              <a:solidFill>
                <a:schemeClr val="bg1"/>
              </a:solidFill>
              <a:latin typeface="+mj-lt"/>
            </a:endParaRPr>
          </a:p>
          <a:p>
            <a:pPr lvl="0"/>
            <a:r>
              <a:rPr lang="en-US" sz="1900" dirty="0">
                <a:solidFill>
                  <a:schemeClr val="bg1"/>
                </a:solidFill>
                <a:latin typeface="+mj-lt"/>
              </a:rPr>
              <a:t>Be sure you review your pledge </a:t>
            </a:r>
            <a:br>
              <a:rPr lang="en-US" sz="1900" dirty="0">
                <a:solidFill>
                  <a:schemeClr val="bg1"/>
                </a:solidFill>
                <a:latin typeface="+mj-lt"/>
              </a:rPr>
            </a:br>
            <a:r>
              <a:rPr lang="en-US" sz="1900" dirty="0">
                <a:solidFill>
                  <a:schemeClr val="bg1"/>
                </a:solidFill>
                <a:latin typeface="+mj-lt"/>
              </a:rPr>
              <a:t>to receive the College Bound Scholarship</a:t>
            </a:r>
          </a:p>
          <a:p>
            <a:endParaRPr lang="en-US" dirty="0"/>
          </a:p>
        </p:txBody>
      </p:sp>
      <p:sp>
        <p:nvSpPr>
          <p:cNvPr id="11" name="TextBox 10"/>
          <p:cNvSpPr txBox="1"/>
          <p:nvPr/>
        </p:nvSpPr>
        <p:spPr>
          <a:xfrm>
            <a:off x="5176463" y="638387"/>
            <a:ext cx="1795728" cy="2062103"/>
          </a:xfrm>
          <a:prstGeom prst="rect">
            <a:avLst/>
          </a:prstGeom>
          <a:noFill/>
        </p:spPr>
        <p:txBody>
          <a:bodyPr wrap="square" rtlCol="0">
            <a:spAutoFit/>
          </a:bodyPr>
          <a:lstStyle/>
          <a:p>
            <a:r>
              <a:rPr lang="en-US" sz="11000" b="1" dirty="0">
                <a:solidFill>
                  <a:srgbClr val="38C6F4"/>
                </a:solidFill>
              </a:rPr>
              <a:t>A:</a:t>
            </a:r>
          </a:p>
          <a:p>
            <a:endParaRPr lang="en-US" dirty="0"/>
          </a:p>
        </p:txBody>
      </p:sp>
      <p:sp>
        <p:nvSpPr>
          <p:cNvPr id="12" name="TextBox 11"/>
          <p:cNvSpPr txBox="1"/>
          <p:nvPr/>
        </p:nvSpPr>
        <p:spPr>
          <a:xfrm>
            <a:off x="7001504" y="908064"/>
            <a:ext cx="4648790" cy="1200329"/>
          </a:xfrm>
          <a:prstGeom prst="rect">
            <a:avLst/>
          </a:prstGeom>
          <a:noFill/>
        </p:spPr>
        <p:txBody>
          <a:bodyPr wrap="square" rtlCol="0">
            <a:spAutoFit/>
          </a:bodyPr>
          <a:lstStyle/>
          <a:p>
            <a:r>
              <a:rPr lang="en-US" b="1" cap="all" dirty="0">
                <a:solidFill>
                  <a:srgbClr val="383839"/>
                </a:solidFill>
                <a:latin typeface="+mj-lt"/>
              </a:rPr>
              <a:t>prepare</a:t>
            </a:r>
          </a:p>
          <a:p>
            <a:endParaRPr lang="en-US" b="1" cap="all" dirty="0">
              <a:solidFill>
                <a:srgbClr val="383839"/>
              </a:solidFill>
              <a:latin typeface="+mj-lt"/>
            </a:endParaRPr>
          </a:p>
          <a:p>
            <a:r>
              <a:rPr lang="en-US" dirty="0">
                <a:solidFill>
                  <a:srgbClr val="383839"/>
                </a:solidFill>
                <a:latin typeface="+mj-lt"/>
              </a:rPr>
              <a:t>Be sure you take the right courses for graduation and college admission</a:t>
            </a:r>
          </a:p>
        </p:txBody>
      </p:sp>
      <p:sp>
        <p:nvSpPr>
          <p:cNvPr id="13" name="TextBox 12"/>
          <p:cNvSpPr txBox="1"/>
          <p:nvPr/>
        </p:nvSpPr>
        <p:spPr>
          <a:xfrm>
            <a:off x="5176463" y="2365587"/>
            <a:ext cx="1795728" cy="2062103"/>
          </a:xfrm>
          <a:prstGeom prst="rect">
            <a:avLst/>
          </a:prstGeom>
          <a:noFill/>
        </p:spPr>
        <p:txBody>
          <a:bodyPr wrap="square" rtlCol="0">
            <a:spAutoFit/>
          </a:bodyPr>
          <a:lstStyle/>
          <a:p>
            <a:r>
              <a:rPr lang="en-US" sz="11000" b="1" dirty="0">
                <a:solidFill>
                  <a:srgbClr val="38C6F4"/>
                </a:solidFill>
              </a:rPr>
              <a:t>B:</a:t>
            </a:r>
          </a:p>
          <a:p>
            <a:endParaRPr lang="en-US" dirty="0"/>
          </a:p>
        </p:txBody>
      </p:sp>
      <p:sp>
        <p:nvSpPr>
          <p:cNvPr id="14" name="TextBox 13"/>
          <p:cNvSpPr txBox="1"/>
          <p:nvPr/>
        </p:nvSpPr>
        <p:spPr>
          <a:xfrm>
            <a:off x="7001504" y="2673364"/>
            <a:ext cx="4771396" cy="1200329"/>
          </a:xfrm>
          <a:prstGeom prst="rect">
            <a:avLst/>
          </a:prstGeom>
          <a:noFill/>
        </p:spPr>
        <p:txBody>
          <a:bodyPr wrap="square" rtlCol="0">
            <a:spAutoFit/>
          </a:bodyPr>
          <a:lstStyle/>
          <a:p>
            <a:pPr lvl="0"/>
            <a:r>
              <a:rPr lang="en-US" b="1" cap="all" dirty="0">
                <a:solidFill>
                  <a:srgbClr val="383839"/>
                </a:solidFill>
                <a:latin typeface="+mj-lt"/>
              </a:rPr>
              <a:t>plan</a:t>
            </a:r>
          </a:p>
          <a:p>
            <a:endParaRPr lang="en-US" b="1" cap="all" dirty="0">
              <a:solidFill>
                <a:srgbClr val="383839"/>
              </a:solidFill>
              <a:latin typeface="+mj-lt"/>
            </a:endParaRPr>
          </a:p>
          <a:p>
            <a:pPr lvl="0"/>
            <a:r>
              <a:rPr lang="en-US" dirty="0">
                <a:solidFill>
                  <a:srgbClr val="383839"/>
                </a:solidFill>
                <a:latin typeface="+mj-lt"/>
              </a:rPr>
              <a:t>Explore different school and job options with your counselor</a:t>
            </a:r>
          </a:p>
        </p:txBody>
      </p:sp>
      <p:sp>
        <p:nvSpPr>
          <p:cNvPr id="15" name="TextBox 14"/>
          <p:cNvSpPr txBox="1"/>
          <p:nvPr/>
        </p:nvSpPr>
        <p:spPr>
          <a:xfrm>
            <a:off x="5176463" y="4059297"/>
            <a:ext cx="1795728" cy="2062103"/>
          </a:xfrm>
          <a:prstGeom prst="rect">
            <a:avLst/>
          </a:prstGeom>
          <a:noFill/>
        </p:spPr>
        <p:txBody>
          <a:bodyPr wrap="square" rtlCol="0">
            <a:spAutoFit/>
          </a:bodyPr>
          <a:lstStyle/>
          <a:p>
            <a:r>
              <a:rPr lang="en-US" sz="11000" b="1" dirty="0">
                <a:solidFill>
                  <a:srgbClr val="38C6F4"/>
                </a:solidFill>
              </a:rPr>
              <a:t>C:</a:t>
            </a:r>
          </a:p>
          <a:p>
            <a:endParaRPr lang="en-US" dirty="0"/>
          </a:p>
        </p:txBody>
      </p:sp>
      <p:sp>
        <p:nvSpPr>
          <p:cNvPr id="16" name="TextBox 15"/>
          <p:cNvSpPr txBox="1"/>
          <p:nvPr/>
        </p:nvSpPr>
        <p:spPr>
          <a:xfrm>
            <a:off x="7001504" y="4367074"/>
            <a:ext cx="4771396" cy="1477328"/>
          </a:xfrm>
          <a:prstGeom prst="rect">
            <a:avLst/>
          </a:prstGeom>
          <a:noFill/>
        </p:spPr>
        <p:txBody>
          <a:bodyPr wrap="square" rtlCol="0">
            <a:spAutoFit/>
          </a:bodyPr>
          <a:lstStyle/>
          <a:p>
            <a:pPr lvl="0"/>
            <a:r>
              <a:rPr lang="en-US" b="1" cap="all" dirty="0">
                <a:solidFill>
                  <a:srgbClr val="383839"/>
                </a:solidFill>
                <a:latin typeface="+mj-lt"/>
              </a:rPr>
              <a:t>apply</a:t>
            </a:r>
          </a:p>
          <a:p>
            <a:endParaRPr lang="en-US" b="1" cap="all" dirty="0">
              <a:solidFill>
                <a:srgbClr val="383839"/>
              </a:solidFill>
              <a:latin typeface="+mj-lt"/>
            </a:endParaRPr>
          </a:p>
          <a:p>
            <a:pPr lvl="0"/>
            <a:r>
              <a:rPr lang="en-US" dirty="0">
                <a:solidFill>
                  <a:srgbClr val="383839"/>
                </a:solidFill>
                <a:latin typeface="+mj-lt"/>
              </a:rPr>
              <a:t>Apply in your senior year to eligible colleges and for financial aid with either the FAFSA or WASFA </a:t>
            </a:r>
          </a:p>
        </p:txBody>
      </p:sp>
      <p:sp>
        <p:nvSpPr>
          <p:cNvPr id="2" name="Title 1"/>
          <p:cNvSpPr>
            <a:spLocks noGrp="1"/>
          </p:cNvSpPr>
          <p:nvPr>
            <p:ph type="title"/>
          </p:nvPr>
        </p:nvSpPr>
        <p:spPr/>
        <p:txBody>
          <a:bodyPr/>
          <a:lstStyle/>
          <a:p>
            <a:r>
              <a:rPr lang="en-US" dirty="0" smtClean="0"/>
              <a:t>What’s Next </a:t>
            </a:r>
            <a:endParaRPr lang="en-US" dirty="0"/>
          </a:p>
        </p:txBody>
      </p:sp>
    </p:spTree>
    <p:extLst>
      <p:ext uri="{BB962C8B-B14F-4D97-AF65-F5344CB8AC3E}">
        <p14:creationId xmlns:p14="http://schemas.microsoft.com/office/powerpoint/2010/main" val="331189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Other Sources</a:t>
            </a:r>
            <a:r>
              <a:rPr lang="en-US" dirty="0"/>
              <a:t/>
            </a:r>
            <a:br>
              <a:rPr lang="en-US" dirty="0"/>
            </a:br>
            <a:r>
              <a:rPr lang="en-US" dirty="0" smtClean="0"/>
              <a:t>for </a:t>
            </a:r>
            <a:r>
              <a:rPr lang="en-US" dirty="0"/>
              <a:t>Scholarships</a:t>
            </a:r>
          </a:p>
        </p:txBody>
      </p:sp>
      <p:sp>
        <p:nvSpPr>
          <p:cNvPr id="3" name="Content Placeholder 2"/>
          <p:cNvSpPr>
            <a:spLocks noGrp="1"/>
          </p:cNvSpPr>
          <p:nvPr>
            <p:ph idx="1"/>
          </p:nvPr>
        </p:nvSpPr>
        <p:spPr/>
        <p:txBody>
          <a:bodyPr>
            <a:normAutofit/>
          </a:bodyPr>
          <a:lstStyle/>
          <a:p>
            <a:pPr marL="231775" indent="-231775">
              <a:buFont typeface="Arial" panose="020B0604020202020204" pitchFamily="34" charset="0"/>
              <a:buChar char="•"/>
            </a:pPr>
            <a:r>
              <a:rPr lang="en-US" sz="2800" dirty="0"/>
              <a:t>Organizations, clubs</a:t>
            </a:r>
          </a:p>
          <a:p>
            <a:pPr marL="231775" indent="-231775">
              <a:buFont typeface="Arial" panose="020B0604020202020204" pitchFamily="34" charset="0"/>
              <a:buChar char="•"/>
            </a:pPr>
            <a:r>
              <a:rPr lang="en-US" sz="2800" dirty="0"/>
              <a:t>Local credit unions, </a:t>
            </a:r>
            <a:br>
              <a:rPr lang="en-US" sz="2800" dirty="0"/>
            </a:br>
            <a:r>
              <a:rPr lang="en-US" sz="2800" dirty="0"/>
              <a:t>faith-based organizations, Rotary or Kiwanis</a:t>
            </a:r>
          </a:p>
          <a:p>
            <a:pPr marL="231775" indent="-231775">
              <a:buFont typeface="Arial" panose="020B0604020202020204" pitchFamily="34" charset="0"/>
              <a:buChar char="•"/>
            </a:pPr>
            <a:r>
              <a:rPr lang="en-US" sz="2800" dirty="0"/>
              <a:t>Institutional scholarships</a:t>
            </a:r>
          </a:p>
          <a:p>
            <a:pPr marL="231775" indent="-231775">
              <a:buFont typeface="Arial" panose="020B0604020202020204" pitchFamily="34" charset="0"/>
              <a:buChar char="•"/>
            </a:pPr>
            <a:r>
              <a:rPr lang="en-US" sz="2800" dirty="0"/>
              <a:t>Students’ or families’ employers</a:t>
            </a:r>
          </a:p>
          <a:p>
            <a:pPr marL="231775" indent="-231775">
              <a:buFont typeface="Arial" panose="020B0604020202020204" pitchFamily="34" charset="0"/>
              <a:buChar char="•"/>
            </a:pPr>
            <a:r>
              <a:rPr lang="en-US" sz="2800" dirty="0"/>
              <a:t>State or national programs</a:t>
            </a:r>
          </a:p>
        </p:txBody>
      </p:sp>
    </p:spTree>
    <p:extLst>
      <p:ext uri="{BB962C8B-B14F-4D97-AF65-F5344CB8AC3E}">
        <p14:creationId xmlns:p14="http://schemas.microsoft.com/office/powerpoint/2010/main" val="1990534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theWashboard.org</a:t>
            </a:r>
            <a:endParaRPr lang="en-US" sz="2800" dirty="0"/>
          </a:p>
        </p:txBody>
      </p:sp>
      <p:sp>
        <p:nvSpPr>
          <p:cNvPr id="4" name="Content Placeholder 3"/>
          <p:cNvSpPr>
            <a:spLocks noGrp="1"/>
          </p:cNvSpPr>
          <p:nvPr>
            <p:ph sz="half" idx="2"/>
          </p:nvPr>
        </p:nvSpPr>
        <p:spPr>
          <a:xfrm>
            <a:off x="3813048" y="863600"/>
            <a:ext cx="3474720" cy="4023360"/>
          </a:xfrm>
        </p:spPr>
        <p:txBody>
          <a:bodyPr/>
          <a:lstStyle/>
          <a:p>
            <a:r>
              <a:rPr lang="en-US" sz="2800" dirty="0"/>
              <a:t>The </a:t>
            </a:r>
            <a:r>
              <a:rPr lang="en-US" sz="2800" dirty="0" err="1"/>
              <a:t>WashBoard</a:t>
            </a:r>
            <a:r>
              <a:rPr lang="en-US" sz="2800" dirty="0"/>
              <a:t> matches Washington students to scholarships from local businesses, rotaries, institutions, and other donors. </a:t>
            </a:r>
          </a:p>
          <a:p>
            <a:endParaRPr lang="en-US" dirty="0"/>
          </a:p>
        </p:txBody>
      </p:sp>
      <p:sp>
        <p:nvSpPr>
          <p:cNvPr id="5" name="Text Placeholder 4"/>
          <p:cNvSpPr>
            <a:spLocks noGrp="1"/>
          </p:cNvSpPr>
          <p:nvPr>
            <p:ph type="body" sz="quarter" idx="3"/>
          </p:nvPr>
        </p:nvSpPr>
        <p:spPr/>
        <p:txBody>
          <a:bodyPr/>
          <a:lstStyle/>
          <a:p>
            <a:endParaRPr lang="en-US"/>
          </a:p>
        </p:txBody>
      </p:sp>
      <p:sp>
        <p:nvSpPr>
          <p:cNvPr id="7" name="Content Placeholder 6"/>
          <p:cNvSpPr>
            <a:spLocks noGrp="1"/>
          </p:cNvSpPr>
          <p:nvPr>
            <p:ph sz="quarter" idx="4"/>
          </p:nvPr>
        </p:nvSpPr>
        <p:spPr/>
        <p:txBody>
          <a:bodyPr/>
          <a:lstStyle/>
          <a:p>
            <a:endParaRPr lang="en-US"/>
          </a:p>
        </p:txBody>
      </p:sp>
      <p:pic>
        <p:nvPicPr>
          <p:cNvPr id="6" name="Picture Placeholder 6">
            <a:hlinkClick r:id="rId3"/>
          </p:cNvPr>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7356475" y="833021"/>
            <a:ext cx="4835525" cy="5121275"/>
          </a:xfrm>
        </p:spPr>
      </p:pic>
    </p:spTree>
    <p:extLst>
      <p:ext uri="{BB962C8B-B14F-4D97-AF65-F5344CB8AC3E}">
        <p14:creationId xmlns:p14="http://schemas.microsoft.com/office/powerpoint/2010/main" val="3999869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theWashboard.org</a:t>
            </a:r>
          </a:p>
        </p:txBody>
      </p:sp>
      <p:sp>
        <p:nvSpPr>
          <p:cNvPr id="3" name="Content Placeholder 2"/>
          <p:cNvSpPr>
            <a:spLocks noGrp="1"/>
          </p:cNvSpPr>
          <p:nvPr>
            <p:ph idx="1"/>
          </p:nvPr>
        </p:nvSpPr>
        <p:spPr/>
        <p:txBody>
          <a:bodyPr/>
          <a:lstStyle/>
          <a:p>
            <a:r>
              <a:rPr lang="en-US" sz="2400" dirty="0"/>
              <a:t>Unlike other web-based scholarship searching tools, the goal of  theWashboard.org is to connect students with available local and state scholarships. </a:t>
            </a:r>
          </a:p>
          <a:p>
            <a:r>
              <a:rPr lang="en-US" sz="2400" dirty="0"/>
              <a:t>Free to use. </a:t>
            </a:r>
          </a:p>
          <a:p>
            <a:r>
              <a:rPr lang="en-US" sz="2400" dirty="0"/>
              <a:t>Do not use spam, marketing ads or pop-up advertisements on the site.</a:t>
            </a:r>
          </a:p>
          <a:p>
            <a:r>
              <a:rPr lang="en-US" sz="2400" dirty="0"/>
              <a:t>Finds the best potential scholarship based on their self-created student profile. </a:t>
            </a:r>
          </a:p>
          <a:p>
            <a:r>
              <a:rPr lang="en-US" sz="2400" dirty="0"/>
              <a:t>Users can also find scholarships that do not require a Social Security Number or ask about citizenship status.</a:t>
            </a:r>
          </a:p>
          <a:p>
            <a:endParaRPr lang="en-US" dirty="0"/>
          </a:p>
        </p:txBody>
      </p:sp>
    </p:spTree>
    <p:extLst>
      <p:ext uri="{BB962C8B-B14F-4D97-AF65-F5344CB8AC3E}">
        <p14:creationId xmlns:p14="http://schemas.microsoft.com/office/powerpoint/2010/main" val="30588549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theWashboard.org</a:t>
            </a:r>
          </a:p>
        </p:txBody>
      </p:sp>
      <p:sp>
        <p:nvSpPr>
          <p:cNvPr id="3" name="Content Placeholder 2"/>
          <p:cNvSpPr>
            <a:spLocks noGrp="1"/>
          </p:cNvSpPr>
          <p:nvPr>
            <p:ph idx="1"/>
          </p:nvPr>
        </p:nvSpPr>
        <p:spPr/>
        <p:txBody>
          <a:bodyPr>
            <a:normAutofit/>
          </a:bodyPr>
          <a:lstStyle/>
          <a:p>
            <a:pPr marL="0" indent="0">
              <a:buNone/>
            </a:pPr>
            <a:r>
              <a:rPr lang="en-US" sz="2800" dirty="0"/>
              <a:t>Scholarships found on </a:t>
            </a:r>
            <a:r>
              <a:rPr lang="en-US" sz="2800" dirty="0">
                <a:hlinkClick r:id="rId3"/>
              </a:rPr>
              <a:t>theWashboard.org </a:t>
            </a:r>
            <a:r>
              <a:rPr lang="en-US" sz="2800" dirty="0"/>
              <a:t>are diverse and support a variety of students.</a:t>
            </a:r>
          </a:p>
          <a:p>
            <a:endParaRPr lang="en-US" sz="2800" dirty="0"/>
          </a:p>
          <a:p>
            <a:pPr lvl="1"/>
            <a:r>
              <a:rPr lang="en-US" sz="2400" dirty="0"/>
              <a:t>Only 34% require a GPA higher than 3.0.</a:t>
            </a:r>
          </a:p>
          <a:p>
            <a:pPr lvl="1"/>
            <a:endParaRPr lang="en-US" sz="2400" dirty="0"/>
          </a:p>
          <a:p>
            <a:pPr lvl="1"/>
            <a:r>
              <a:rPr lang="en-US" sz="2400" dirty="0"/>
              <a:t>57% of listings are not based on financial need.</a:t>
            </a:r>
          </a:p>
          <a:p>
            <a:pPr lvl="1"/>
            <a:endParaRPr lang="en-US" sz="2400" dirty="0"/>
          </a:p>
          <a:p>
            <a:pPr lvl="1"/>
            <a:r>
              <a:rPr lang="en-US" sz="2400" dirty="0"/>
              <a:t>80% do not require the FAFSA.</a:t>
            </a:r>
          </a:p>
          <a:p>
            <a:pPr lvl="1"/>
            <a:endParaRPr lang="en-US" sz="2400" dirty="0"/>
          </a:p>
          <a:p>
            <a:pPr lvl="1"/>
            <a:r>
              <a:rPr lang="en-US" sz="2400" dirty="0"/>
              <a:t>23% of scholarships listed are renewable.</a:t>
            </a:r>
          </a:p>
          <a:p>
            <a:endParaRPr lang="en-US" dirty="0"/>
          </a:p>
        </p:txBody>
      </p:sp>
    </p:spTree>
    <p:extLst>
      <p:ext uri="{BB962C8B-B14F-4D97-AF65-F5344CB8AC3E}">
        <p14:creationId xmlns:p14="http://schemas.microsoft.com/office/powerpoint/2010/main" val="23502787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School Resources</a:t>
            </a:r>
          </a:p>
        </p:txBody>
      </p:sp>
      <p:sp>
        <p:nvSpPr>
          <p:cNvPr id="6" name="Content Placeholder 2"/>
          <p:cNvSpPr>
            <a:spLocks noGrp="1"/>
          </p:cNvSpPr>
          <p:nvPr>
            <p:ph idx="1"/>
          </p:nvPr>
        </p:nvSpPr>
        <p:spPr/>
        <p:txBody>
          <a:bodyPr>
            <a:normAutofit/>
          </a:bodyPr>
          <a:lstStyle/>
          <a:p>
            <a:r>
              <a:rPr lang="en-US" sz="1800" b="0" cap="none" dirty="0">
                <a:solidFill>
                  <a:srgbClr val="383839"/>
                </a:solidFill>
              </a:rPr>
              <a:t>Add Text Here</a:t>
            </a:r>
          </a:p>
        </p:txBody>
      </p:sp>
      <p:sp>
        <p:nvSpPr>
          <p:cNvPr id="7" name="Title 1"/>
          <p:cNvSpPr txBox="1">
            <a:spLocks/>
          </p:cNvSpPr>
          <p:nvPr/>
        </p:nvSpPr>
        <p:spPr>
          <a:xfrm>
            <a:off x="481566" y="3670300"/>
            <a:ext cx="3632199" cy="297182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400" kern="1200" cap="all" spc="-120" baseline="0">
                <a:solidFill>
                  <a:schemeClr val="accent1"/>
                </a:solidFill>
                <a:latin typeface="arial" charset="0"/>
                <a:ea typeface="+mj-ea"/>
                <a:cs typeface="+mj-cs"/>
              </a:defRPr>
            </a:lvl1pPr>
          </a:lstStyle>
          <a:p>
            <a:endParaRPr lang="en-US" sz="3600" dirty="0">
              <a:solidFill>
                <a:srgbClr val="FFFFFF"/>
              </a:solidFill>
              <a:latin typeface="+mj-lt"/>
            </a:endParaRPr>
          </a:p>
        </p:txBody>
      </p:sp>
    </p:spTree>
    <p:extLst>
      <p:ext uri="{BB962C8B-B14F-4D97-AF65-F5344CB8AC3E}">
        <p14:creationId xmlns:p14="http://schemas.microsoft.com/office/powerpoint/2010/main" val="148554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Questions?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035714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Thanks for coming</a:t>
            </a:r>
            <a:endParaRPr lang="en-US" dirty="0"/>
          </a:p>
        </p:txBody>
      </p:sp>
      <p:sp>
        <p:nvSpPr>
          <p:cNvPr id="3" name="Content Placeholder 2"/>
          <p:cNvSpPr>
            <a:spLocks noGrp="1"/>
          </p:cNvSpPr>
          <p:nvPr>
            <p:ph idx="1"/>
          </p:nvPr>
        </p:nvSpPr>
        <p:spPr/>
        <p:txBody>
          <a:bodyPr/>
          <a:lstStyle/>
          <a:p>
            <a:pPr marL="0" indent="0">
              <a:buNone/>
              <a:defRPr/>
            </a:pPr>
            <a:r>
              <a:rPr lang="en-US" sz="2800" dirty="0"/>
              <a:t>Contact information:</a:t>
            </a:r>
          </a:p>
          <a:p>
            <a:pPr>
              <a:buFont typeface="Arial"/>
              <a:buChar char="•"/>
              <a:defRPr/>
            </a:pPr>
            <a:r>
              <a:rPr lang="en-US" sz="2800" dirty="0"/>
              <a:t>[insert counselor/advisor/mentor name]</a:t>
            </a:r>
          </a:p>
          <a:p>
            <a:pPr lvl="1">
              <a:spcAft>
                <a:spcPts val="0"/>
              </a:spcAft>
              <a:defRPr/>
            </a:pPr>
            <a:r>
              <a:rPr lang="en-US" sz="2400" dirty="0"/>
              <a:t>Phone: (xxx) xxx-</a:t>
            </a:r>
            <a:r>
              <a:rPr lang="en-US" sz="2400" dirty="0" err="1"/>
              <a:t>xxxx</a:t>
            </a:r>
            <a:endParaRPr lang="en-US" sz="2400" dirty="0"/>
          </a:p>
          <a:p>
            <a:pPr lvl="1">
              <a:spcAft>
                <a:spcPts val="0"/>
              </a:spcAft>
              <a:defRPr/>
            </a:pPr>
            <a:r>
              <a:rPr lang="en-US" sz="2400" dirty="0"/>
              <a:t>E-mail: </a:t>
            </a:r>
            <a:r>
              <a:rPr lang="en-US" sz="2400" dirty="0" err="1"/>
              <a:t>xxxx@xxxx.xxx</a:t>
            </a:r>
            <a:endParaRPr lang="en-US" sz="2400" dirty="0"/>
          </a:p>
          <a:p>
            <a:pPr marL="0" indent="0">
              <a:buNone/>
              <a:defRPr/>
            </a:pPr>
            <a:endParaRPr lang="en-US" sz="2400" dirty="0"/>
          </a:p>
        </p:txBody>
      </p:sp>
    </p:spTree>
    <p:extLst>
      <p:ext uri="{BB962C8B-B14F-4D97-AF65-F5344CB8AC3E}">
        <p14:creationId xmlns:p14="http://schemas.microsoft.com/office/powerpoint/2010/main" val="532702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Family Night</a:t>
            </a:r>
            <a:endParaRPr lang="en-US" dirty="0"/>
          </a:p>
        </p:txBody>
      </p:sp>
      <p:sp>
        <p:nvSpPr>
          <p:cNvPr id="3" name="Content Placeholder 2"/>
          <p:cNvSpPr>
            <a:spLocks noGrp="1"/>
          </p:cNvSpPr>
          <p:nvPr>
            <p:ph idx="1"/>
          </p:nvPr>
        </p:nvSpPr>
        <p:spPr/>
        <p:txBody>
          <a:bodyPr/>
          <a:lstStyle/>
          <a:p>
            <a:r>
              <a:rPr lang="en-US" dirty="0"/>
              <a:t>Topic</a:t>
            </a:r>
          </a:p>
          <a:p>
            <a:r>
              <a:rPr lang="en-US" dirty="0"/>
              <a:t>Date</a:t>
            </a:r>
          </a:p>
          <a:p>
            <a:endParaRPr lang="en-US" dirty="0"/>
          </a:p>
        </p:txBody>
      </p:sp>
    </p:spTree>
    <p:extLst>
      <p:ext uri="{BB962C8B-B14F-4D97-AF65-F5344CB8AC3E}">
        <p14:creationId xmlns:p14="http://schemas.microsoft.com/office/powerpoint/2010/main" val="1576372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Mean When We Say College?</a:t>
            </a:r>
            <a:endParaRPr lang="en-US" dirty="0"/>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700" dirty="0"/>
              <a:t>We mean any type of education or training after high school. </a:t>
            </a:r>
          </a:p>
          <a:p>
            <a:pPr>
              <a:buFont typeface="Courier New" panose="02070309020205020404" pitchFamily="49" charset="0"/>
              <a:buChar char="o"/>
            </a:pPr>
            <a:r>
              <a:rPr lang="en-US" sz="2700" dirty="0"/>
              <a:t>There are many options for students after high school including </a:t>
            </a:r>
            <a:r>
              <a:rPr lang="en-US" sz="2700" b="1" dirty="0"/>
              <a:t>apprenticeships, military, on-the-job training programs, community college certificates, 2-year degrees, &amp; 4-year degrees.</a:t>
            </a:r>
          </a:p>
          <a:p>
            <a:pPr>
              <a:buFont typeface="Courier New" panose="02070309020205020404" pitchFamily="49" charset="0"/>
              <a:buChar char="o"/>
            </a:pPr>
            <a:r>
              <a:rPr lang="en-US" sz="2700" dirty="0"/>
              <a:t>The term </a:t>
            </a:r>
            <a:r>
              <a:rPr lang="en-US" sz="2700" i="1" dirty="0"/>
              <a:t>college </a:t>
            </a:r>
            <a:r>
              <a:rPr lang="en-US" sz="2700" dirty="0"/>
              <a:t>includes all of these things. </a:t>
            </a:r>
          </a:p>
        </p:txBody>
      </p:sp>
    </p:spTree>
    <p:extLst>
      <p:ext uri="{BB962C8B-B14F-4D97-AF65-F5344CB8AC3E}">
        <p14:creationId xmlns:p14="http://schemas.microsoft.com/office/powerpoint/2010/main" val="178990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the College Bound Scholarship?</a:t>
            </a:r>
          </a:p>
        </p:txBody>
      </p:sp>
      <p:sp>
        <p:nvSpPr>
          <p:cNvPr id="3" name="Content Placeholder 2"/>
          <p:cNvSpPr>
            <a:spLocks noGrp="1"/>
          </p:cNvSpPr>
          <p:nvPr>
            <p:ph idx="1"/>
          </p:nvPr>
        </p:nvSpPr>
        <p:spPr/>
        <p:txBody>
          <a:bodyPr/>
          <a:lstStyle/>
          <a:p>
            <a:pPr>
              <a:lnSpc>
                <a:spcPct val="100000"/>
              </a:lnSpc>
              <a:spcAft>
                <a:spcPts val="1200"/>
              </a:spcAft>
              <a:buBlip>
                <a:blip r:embed="rId3"/>
              </a:buBlip>
            </a:pPr>
            <a:r>
              <a:rPr lang="en-US" sz="2800" dirty="0"/>
              <a:t>Early commitment of state financial aid to eligible 7th and 8th grade students.</a:t>
            </a:r>
          </a:p>
          <a:p>
            <a:pPr>
              <a:buBlip>
                <a:blip r:embed="rId3"/>
              </a:buBlip>
            </a:pPr>
            <a:r>
              <a:rPr lang="en-US" sz="2800" dirty="0"/>
              <a:t>Combines with other state financial aid to cover the average cost of tuition (at comparable public college rates), some fees, and a small book allowance=commitment of funds</a:t>
            </a:r>
            <a:r>
              <a:rPr lang="en-US" sz="2800" dirty="0">
                <a:cs typeface="Arial" panose="020B0604020202020204" pitchFamily="34" charset="0"/>
              </a:rPr>
              <a:t>. </a:t>
            </a:r>
          </a:p>
          <a:p>
            <a:endParaRPr lang="en-US" dirty="0"/>
          </a:p>
        </p:txBody>
      </p:sp>
      <p:sp>
        <p:nvSpPr>
          <p:cNvPr id="7" name="Title 1"/>
          <p:cNvSpPr txBox="1">
            <a:spLocks/>
          </p:cNvSpPr>
          <p:nvPr/>
        </p:nvSpPr>
        <p:spPr>
          <a:xfrm>
            <a:off x="583181" y="684944"/>
            <a:ext cx="6292631" cy="1600200"/>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endParaRPr lang="en-US" cap="all" dirty="0">
              <a:solidFill>
                <a:srgbClr val="3650A2"/>
              </a:solidFill>
              <a:latin typeface="Arial" charset="0"/>
              <a:ea typeface="Arial" charset="0"/>
              <a:cs typeface="Arial" charset="0"/>
            </a:endParaRPr>
          </a:p>
        </p:txBody>
      </p:sp>
    </p:spTree>
    <p:extLst>
      <p:ext uri="{BB962C8B-B14F-4D97-AF65-F5344CB8AC3E}">
        <p14:creationId xmlns:p14="http://schemas.microsoft.com/office/powerpoint/2010/main" val="257599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164147" y="264033"/>
            <a:ext cx="3124110" cy="1200150"/>
          </a:xfrm>
          <a:prstGeom prst="rect">
            <a:avLst/>
          </a:prstGeom>
        </p:spPr>
        <p:txBody>
          <a:bodyPr vert="horz" lIns="68580" tIns="34290" rIns="68580" bIns="34290" rtlCol="0" anchor="ctr">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endParaRPr lang="en-US" sz="4050" cap="all" dirty="0">
              <a:solidFill>
                <a:srgbClr val="CD1E8E"/>
              </a:solidFill>
              <a:latin typeface="Arial" charset="0"/>
              <a:ea typeface="Arial" charset="0"/>
              <a:cs typeface="Arial" charset="0"/>
            </a:endParaRPr>
          </a:p>
        </p:txBody>
      </p:sp>
      <p:grpSp>
        <p:nvGrpSpPr>
          <p:cNvPr id="10" name="Group 9"/>
          <p:cNvGrpSpPr/>
          <p:nvPr/>
        </p:nvGrpSpPr>
        <p:grpSpPr>
          <a:xfrm rot="13676992" flipH="1">
            <a:off x="6400874" y="1497320"/>
            <a:ext cx="670625" cy="1307331"/>
            <a:chOff x="7900896" y="2798827"/>
            <a:chExt cx="2691894" cy="2165472"/>
          </a:xfrm>
        </p:grpSpPr>
        <p:sp>
          <p:nvSpPr>
            <p:cNvPr id="11" name="Arc 10"/>
            <p:cNvSpPr/>
            <p:nvPr/>
          </p:nvSpPr>
          <p:spPr>
            <a:xfrm>
              <a:off x="7900896" y="2798827"/>
              <a:ext cx="2446317" cy="2165472"/>
            </a:xfrm>
            <a:prstGeom prst="arc">
              <a:avLst/>
            </a:prstGeom>
            <a:ln w="38100">
              <a:solidFill>
                <a:srgbClr val="38C6F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cxnSp>
          <p:nvCxnSpPr>
            <p:cNvPr id="12" name="Straight Connector 11"/>
            <p:cNvCxnSpPr/>
            <p:nvPr/>
          </p:nvCxnSpPr>
          <p:spPr>
            <a:xfrm>
              <a:off x="10018206" y="3669475"/>
              <a:ext cx="329007" cy="212088"/>
            </a:xfrm>
            <a:prstGeom prst="line">
              <a:avLst/>
            </a:prstGeom>
            <a:ln w="38100">
              <a:solidFill>
                <a:srgbClr val="38C6F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0347214" y="3669475"/>
              <a:ext cx="245576" cy="212088"/>
            </a:xfrm>
            <a:prstGeom prst="line">
              <a:avLst/>
            </a:prstGeom>
            <a:ln w="38100">
              <a:solidFill>
                <a:srgbClr val="38C6F4"/>
              </a:solidFill>
            </a:ln>
          </p:spPr>
          <p:style>
            <a:lnRef idx="1">
              <a:schemeClr val="accent1"/>
            </a:lnRef>
            <a:fillRef idx="0">
              <a:schemeClr val="accent1"/>
            </a:fillRef>
            <a:effectRef idx="0">
              <a:schemeClr val="accent1"/>
            </a:effectRef>
            <a:fontRef idx="minor">
              <a:schemeClr val="tx1"/>
            </a:fontRef>
          </p:style>
        </p:cxnSp>
      </p:grpSp>
      <p:sp>
        <p:nvSpPr>
          <p:cNvPr id="14" name="Oval 13"/>
          <p:cNvSpPr/>
          <p:nvPr/>
        </p:nvSpPr>
        <p:spPr>
          <a:xfrm>
            <a:off x="4248665" y="1645466"/>
            <a:ext cx="2316259" cy="1097734"/>
          </a:xfrm>
          <a:prstGeom prst="ellipse">
            <a:avLst/>
          </a:prstGeom>
          <a:noFill/>
          <a:ln w="38100">
            <a:solidFill>
              <a:srgbClr val="38C6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p:cNvPicPr>
            <a:picLocks noChangeAspect="1"/>
          </p:cNvPicPr>
          <p:nvPr/>
        </p:nvPicPr>
        <p:blipFill>
          <a:blip r:embed="rId3"/>
          <a:stretch>
            <a:fillRect/>
          </a:stretch>
        </p:blipFill>
        <p:spPr>
          <a:xfrm>
            <a:off x="6982012" y="864108"/>
            <a:ext cx="3257006" cy="3008854"/>
          </a:xfrm>
          <a:prstGeom prst="rect">
            <a:avLst/>
          </a:prstGeom>
        </p:spPr>
      </p:pic>
      <p:sp>
        <p:nvSpPr>
          <p:cNvPr id="2" name="Title 1"/>
          <p:cNvSpPr>
            <a:spLocks noGrp="1"/>
          </p:cNvSpPr>
          <p:nvPr>
            <p:ph type="title"/>
          </p:nvPr>
        </p:nvSpPr>
        <p:spPr/>
        <p:txBody>
          <a:bodyPr/>
          <a:lstStyle/>
          <a:p>
            <a:r>
              <a:rPr lang="en-US" dirty="0"/>
              <a:t>Who is eligible to apply?</a:t>
            </a:r>
            <a:r>
              <a:rPr lang="en-US" sz="3200" cap="all" dirty="0">
                <a:solidFill>
                  <a:srgbClr val="CD1E8E"/>
                </a:solidFill>
                <a:latin typeface="Arial" charset="0"/>
                <a:ea typeface="Arial" charset="0"/>
                <a:cs typeface="Arial" charset="0"/>
              </a:rPr>
              <a:t/>
            </a:r>
            <a:br>
              <a:rPr lang="en-US" sz="3200" cap="all" dirty="0">
                <a:solidFill>
                  <a:srgbClr val="CD1E8E"/>
                </a:solidFill>
                <a:latin typeface="Arial" charset="0"/>
                <a:ea typeface="Arial" charset="0"/>
                <a:cs typeface="Arial" charset="0"/>
              </a:rPr>
            </a:br>
            <a:endParaRPr lang="en-US" dirty="0"/>
          </a:p>
        </p:txBody>
      </p:sp>
      <p:sp>
        <p:nvSpPr>
          <p:cNvPr id="6" name="Content Placeholder 5"/>
          <p:cNvSpPr>
            <a:spLocks noGrp="1"/>
          </p:cNvSpPr>
          <p:nvPr>
            <p:ph sz="half" idx="1"/>
          </p:nvPr>
        </p:nvSpPr>
        <p:spPr>
          <a:xfrm>
            <a:off x="4204710" y="864109"/>
            <a:ext cx="2606040" cy="5120640"/>
          </a:xfrm>
        </p:spPr>
        <p:txBody>
          <a:bodyPr>
            <a:normAutofit lnSpcReduction="10000"/>
          </a:bodyPr>
          <a:lstStyle/>
          <a:p>
            <a:r>
              <a:rPr lang="en-US" dirty="0"/>
              <a:t>Students must meet ONE of these requirements:</a:t>
            </a:r>
          </a:p>
          <a:p>
            <a:r>
              <a:rPr lang="en-US" dirty="0"/>
              <a:t>Family’s income meets the requirements on the chart.</a:t>
            </a:r>
          </a:p>
          <a:p>
            <a:r>
              <a:rPr lang="en-US" dirty="0"/>
              <a:t>Student is a foster youth.</a:t>
            </a:r>
          </a:p>
          <a:p>
            <a:r>
              <a:rPr lang="en-US" dirty="0"/>
              <a:t>Student’s family receives TANF benefits.</a:t>
            </a:r>
          </a:p>
          <a:p>
            <a:r>
              <a:rPr lang="en-US" dirty="0"/>
              <a:t>Once a student’s application is complete, they will receive a College Bound certificate.</a:t>
            </a:r>
          </a:p>
          <a:p>
            <a:endParaRPr lang="en-US" dirty="0"/>
          </a:p>
        </p:txBody>
      </p:sp>
    </p:spTree>
    <p:extLst>
      <p:ext uri="{BB962C8B-B14F-4D97-AF65-F5344CB8AC3E}">
        <p14:creationId xmlns:p14="http://schemas.microsoft.com/office/powerpoint/2010/main" val="85526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979941" y="1980225"/>
            <a:ext cx="3923456" cy="1320165"/>
          </a:xfrm>
          <a:prstGeom prst="rect">
            <a:avLst/>
          </a:prstGeom>
        </p:spPr>
        <p:txBody>
          <a:bodyPr vert="horz" lIns="68580" tIns="34290" rIns="68580" bIns="34290" rtlCol="0" anchor="ctr">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endParaRPr lang="en-US" sz="4050" dirty="0">
              <a:solidFill>
                <a:srgbClr val="3650A2"/>
              </a:solidFill>
              <a:latin typeface="Arial" charset="0"/>
              <a:ea typeface="Arial" charset="0"/>
              <a:cs typeface="Arial" charset="0"/>
            </a:endParaRPr>
          </a:p>
        </p:txBody>
      </p:sp>
      <p:sp>
        <p:nvSpPr>
          <p:cNvPr id="9" name="Title 1"/>
          <p:cNvSpPr txBox="1">
            <a:spLocks/>
          </p:cNvSpPr>
          <p:nvPr/>
        </p:nvSpPr>
        <p:spPr>
          <a:xfrm>
            <a:off x="1877292" y="4337646"/>
            <a:ext cx="3923456" cy="1320165"/>
          </a:xfrm>
          <a:prstGeom prst="rect">
            <a:avLst/>
          </a:prstGeom>
        </p:spPr>
        <p:txBody>
          <a:bodyPr vert="horz" lIns="68580" tIns="34290" rIns="68580" bIns="34290" rtlCol="0" anchor="ctr">
            <a:noAutofit/>
          </a:bodyPr>
          <a:lstStyle>
            <a:lvl1pPr algn="l" defTabSz="914400" rtl="0" eaLnBrk="1" latinLnBrk="0" hangingPunct="1">
              <a:lnSpc>
                <a:spcPct val="85000"/>
              </a:lnSpc>
              <a:spcBef>
                <a:spcPct val="0"/>
              </a:spcBef>
              <a:buNone/>
              <a:defRPr sz="3200" b="1" i="0" kern="1200" cap="all" spc="-120" baseline="0">
                <a:solidFill>
                  <a:schemeClr val="accent1"/>
                </a:solidFill>
                <a:latin typeface="arial" charset="0"/>
                <a:ea typeface="+mj-ea"/>
                <a:cs typeface="+mj-cs"/>
              </a:defRPr>
            </a:lvl1pPr>
          </a:lstStyle>
          <a:p>
            <a:r>
              <a:rPr lang="en-US" sz="4050" b="0" dirty="0">
                <a:solidFill>
                  <a:schemeClr val="bg1"/>
                </a:solidFill>
                <a:latin typeface="Arial" charset="0"/>
                <a:ea typeface="Arial" charset="0"/>
                <a:cs typeface="Arial" charset="0"/>
              </a:rPr>
              <a:t/>
            </a:r>
            <a:br>
              <a:rPr lang="en-US" sz="4050" b="0" dirty="0">
                <a:solidFill>
                  <a:schemeClr val="bg1"/>
                </a:solidFill>
                <a:latin typeface="Arial" charset="0"/>
                <a:ea typeface="Arial" charset="0"/>
                <a:cs typeface="Arial" charset="0"/>
              </a:rPr>
            </a:br>
            <a:endParaRPr lang="en-US" sz="4050" b="0" dirty="0">
              <a:solidFill>
                <a:schemeClr val="bg1"/>
              </a:solidFill>
              <a:latin typeface="Arial" charset="0"/>
              <a:ea typeface="Arial" charset="0"/>
              <a:cs typeface="Arial" charset="0"/>
            </a:endParaRPr>
          </a:p>
        </p:txBody>
      </p:sp>
      <p:sp>
        <p:nvSpPr>
          <p:cNvPr id="11" name="Title 1"/>
          <p:cNvSpPr txBox="1">
            <a:spLocks/>
          </p:cNvSpPr>
          <p:nvPr/>
        </p:nvSpPr>
        <p:spPr>
          <a:xfrm>
            <a:off x="5198833" y="985049"/>
            <a:ext cx="5159750" cy="1052327"/>
          </a:xfrm>
          <a:prstGeom prst="rect">
            <a:avLst/>
          </a:prstGeom>
        </p:spPr>
        <p:txBody>
          <a:bodyPr vert="horz" lIns="68580" tIns="34290" rIns="68580" bIns="34290" rtlCol="0" anchor="ctr">
            <a:normAutofit/>
          </a:bodyPr>
          <a:lstStyle>
            <a:lvl1pPr algn="l" defTabSz="914400" rtl="0" eaLnBrk="1" latinLnBrk="0" hangingPunct="1">
              <a:lnSpc>
                <a:spcPct val="85000"/>
              </a:lnSpc>
              <a:spcBef>
                <a:spcPct val="0"/>
              </a:spcBef>
              <a:buNone/>
              <a:defRPr sz="3200" b="1" i="0" kern="1200" cap="all" spc="-120" baseline="0">
                <a:solidFill>
                  <a:schemeClr val="accent1"/>
                </a:solidFill>
                <a:latin typeface="arial" charset="0"/>
                <a:ea typeface="+mj-ea"/>
                <a:cs typeface="+mj-cs"/>
              </a:defRPr>
            </a:lvl1pPr>
          </a:lstStyle>
          <a:p>
            <a:endParaRPr lang="en-US" sz="2700" dirty="0">
              <a:solidFill>
                <a:srgbClr val="3650A2"/>
              </a:solidFill>
              <a:latin typeface="Arial Narrow" charset="0"/>
              <a:ea typeface="Arial Narrow" charset="0"/>
              <a:cs typeface="Arial Narrow" charset="0"/>
            </a:endParaRPr>
          </a:p>
        </p:txBody>
      </p:sp>
      <p:sp>
        <p:nvSpPr>
          <p:cNvPr id="12" name="TextBox 11"/>
          <p:cNvSpPr txBox="1"/>
          <p:nvPr/>
        </p:nvSpPr>
        <p:spPr>
          <a:xfrm>
            <a:off x="4448492" y="802979"/>
            <a:ext cx="1147724" cy="1569660"/>
          </a:xfrm>
          <a:prstGeom prst="rect">
            <a:avLst/>
          </a:prstGeom>
          <a:noFill/>
        </p:spPr>
        <p:txBody>
          <a:bodyPr wrap="square" rtlCol="0">
            <a:spAutoFit/>
          </a:bodyPr>
          <a:lstStyle/>
          <a:p>
            <a:r>
              <a:rPr lang="en-US" sz="8250" b="1" dirty="0">
                <a:solidFill>
                  <a:srgbClr val="38C6F4"/>
                </a:solidFill>
              </a:rPr>
              <a:t>1.</a:t>
            </a:r>
          </a:p>
          <a:p>
            <a:endParaRPr lang="en-US" sz="1350" dirty="0"/>
          </a:p>
        </p:txBody>
      </p:sp>
      <p:sp>
        <p:nvSpPr>
          <p:cNvPr id="13" name="Rounded Rectangle 4"/>
          <p:cNvSpPr/>
          <p:nvPr/>
        </p:nvSpPr>
        <p:spPr>
          <a:xfrm>
            <a:off x="6380548" y="1810147"/>
            <a:ext cx="3750047" cy="7578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defTabSz="533400">
              <a:lnSpc>
                <a:spcPct val="90000"/>
              </a:lnSpc>
              <a:spcBef>
                <a:spcPct val="0"/>
              </a:spcBef>
              <a:spcAft>
                <a:spcPct val="35000"/>
              </a:spcAft>
            </a:pPr>
            <a:endParaRPr lang="en-US" sz="1500" dirty="0">
              <a:solidFill>
                <a:srgbClr val="383839"/>
              </a:solidFill>
              <a:latin typeface="Arial" charset="0"/>
              <a:ea typeface="Arial" charset="0"/>
              <a:cs typeface="Arial" charset="0"/>
            </a:endParaRPr>
          </a:p>
        </p:txBody>
      </p:sp>
      <p:sp>
        <p:nvSpPr>
          <p:cNvPr id="15" name="Rectangle 14"/>
          <p:cNvSpPr/>
          <p:nvPr/>
        </p:nvSpPr>
        <p:spPr>
          <a:xfrm rot="16200000">
            <a:off x="3943119" y="1386313"/>
            <a:ext cx="843501" cy="461665"/>
          </a:xfrm>
          <a:prstGeom prst="rect">
            <a:avLst/>
          </a:prstGeom>
        </p:spPr>
        <p:txBody>
          <a:bodyPr wrap="none">
            <a:spAutoFit/>
          </a:bodyPr>
          <a:lstStyle/>
          <a:p>
            <a:r>
              <a:rPr lang="en-US" sz="2400" b="1" dirty="0">
                <a:solidFill>
                  <a:srgbClr val="38C6F4"/>
                </a:solidFill>
                <a:latin typeface="Arial Narrow" charset="0"/>
                <a:ea typeface="Arial Narrow" charset="0"/>
                <a:cs typeface="Arial Narrow" charset="0"/>
              </a:rPr>
              <a:t>STEP</a:t>
            </a:r>
            <a:endParaRPr lang="en-US" sz="2400" b="1" dirty="0">
              <a:solidFill>
                <a:srgbClr val="38C6F4"/>
              </a:solidFill>
            </a:endParaRPr>
          </a:p>
        </p:txBody>
      </p:sp>
      <p:sp>
        <p:nvSpPr>
          <p:cNvPr id="17" name="TextBox 16"/>
          <p:cNvSpPr txBox="1"/>
          <p:nvPr/>
        </p:nvSpPr>
        <p:spPr>
          <a:xfrm>
            <a:off x="4443731" y="3279649"/>
            <a:ext cx="1147724" cy="1569660"/>
          </a:xfrm>
          <a:prstGeom prst="rect">
            <a:avLst/>
          </a:prstGeom>
          <a:noFill/>
        </p:spPr>
        <p:txBody>
          <a:bodyPr wrap="square" rtlCol="0">
            <a:spAutoFit/>
          </a:bodyPr>
          <a:lstStyle/>
          <a:p>
            <a:r>
              <a:rPr lang="en-US" sz="8250" b="1" dirty="0">
                <a:solidFill>
                  <a:srgbClr val="38C6F4"/>
                </a:solidFill>
              </a:rPr>
              <a:t>2.</a:t>
            </a:r>
          </a:p>
          <a:p>
            <a:endParaRPr lang="en-US" sz="1350" dirty="0"/>
          </a:p>
        </p:txBody>
      </p:sp>
      <p:sp>
        <p:nvSpPr>
          <p:cNvPr id="21" name="Rectangle 20"/>
          <p:cNvSpPr/>
          <p:nvPr/>
        </p:nvSpPr>
        <p:spPr>
          <a:xfrm rot="16200000">
            <a:off x="3901674" y="3825052"/>
            <a:ext cx="843501" cy="461665"/>
          </a:xfrm>
          <a:prstGeom prst="rect">
            <a:avLst/>
          </a:prstGeom>
        </p:spPr>
        <p:txBody>
          <a:bodyPr wrap="square">
            <a:spAutoFit/>
          </a:bodyPr>
          <a:lstStyle/>
          <a:p>
            <a:r>
              <a:rPr lang="en-US" sz="2400" b="1" dirty="0">
                <a:solidFill>
                  <a:srgbClr val="38C6F4"/>
                </a:solidFill>
                <a:latin typeface="Arial Narrow" charset="0"/>
                <a:ea typeface="Arial Narrow" charset="0"/>
                <a:cs typeface="Arial Narrow" charset="0"/>
              </a:rPr>
              <a:t>STEP</a:t>
            </a:r>
            <a:endParaRPr lang="en-US" sz="2400" b="1" dirty="0">
              <a:solidFill>
                <a:srgbClr val="38C6F4"/>
              </a:solidFill>
            </a:endParaRPr>
          </a:p>
        </p:txBody>
      </p:sp>
      <p:sp>
        <p:nvSpPr>
          <p:cNvPr id="2" name="Title 1"/>
          <p:cNvSpPr>
            <a:spLocks noGrp="1"/>
          </p:cNvSpPr>
          <p:nvPr>
            <p:ph type="title"/>
          </p:nvPr>
        </p:nvSpPr>
        <p:spPr/>
        <p:txBody>
          <a:bodyPr>
            <a:normAutofit/>
          </a:bodyPr>
          <a:lstStyle/>
          <a:p>
            <a:r>
              <a:rPr lang="en-US" dirty="0" smtClean="0"/>
              <a:t>Who </a:t>
            </a:r>
            <a:br>
              <a:rPr lang="en-US" dirty="0" smtClean="0"/>
            </a:br>
            <a:r>
              <a:rPr lang="en-US" dirty="0" smtClean="0"/>
              <a:t>can get the  </a:t>
            </a:r>
            <a:br>
              <a:rPr lang="en-US" dirty="0" smtClean="0"/>
            </a:br>
            <a:r>
              <a:rPr lang="en-US" dirty="0" smtClean="0"/>
              <a:t>College </a:t>
            </a:r>
            <a:br>
              <a:rPr lang="en-US" dirty="0" smtClean="0"/>
            </a:br>
            <a:r>
              <a:rPr lang="en-US" dirty="0" smtClean="0"/>
              <a:t>Bound Scholarship?</a:t>
            </a:r>
            <a:br>
              <a:rPr lang="en-US" dirty="0" smtClean="0"/>
            </a:br>
            <a:r>
              <a:rPr lang="en-US" dirty="0" smtClean="0"/>
              <a:t/>
            </a:r>
            <a:br>
              <a:rPr lang="en-US" dirty="0" smtClean="0"/>
            </a:br>
            <a:r>
              <a:rPr lang="en-US" i="1" dirty="0" smtClean="0"/>
              <a:t>Are you eligible?</a:t>
            </a:r>
            <a:r>
              <a:rPr lang="en-US" sz="3200" dirty="0">
                <a:solidFill>
                  <a:srgbClr val="3650A2"/>
                </a:solidFill>
                <a:latin typeface="Arial" charset="0"/>
                <a:ea typeface="Arial" charset="0"/>
                <a:cs typeface="Arial" charset="0"/>
              </a:rPr>
              <a:t/>
            </a:r>
            <a:br>
              <a:rPr lang="en-US" sz="3200" dirty="0">
                <a:solidFill>
                  <a:srgbClr val="3650A2"/>
                </a:solidFill>
                <a:latin typeface="Arial" charset="0"/>
                <a:ea typeface="Arial" charset="0"/>
                <a:cs typeface="Arial" charset="0"/>
              </a:rPr>
            </a:br>
            <a:endParaRPr lang="en-US" dirty="0"/>
          </a:p>
        </p:txBody>
      </p:sp>
      <p:sp>
        <p:nvSpPr>
          <p:cNvPr id="3" name="Content Placeholder 2"/>
          <p:cNvSpPr>
            <a:spLocks noGrp="1"/>
          </p:cNvSpPr>
          <p:nvPr>
            <p:ph idx="1"/>
          </p:nvPr>
        </p:nvSpPr>
        <p:spPr>
          <a:xfrm>
            <a:off x="5591455" y="802979"/>
            <a:ext cx="5655130" cy="5120640"/>
          </a:xfrm>
        </p:spPr>
        <p:txBody>
          <a:bodyPr>
            <a:normAutofit/>
          </a:bodyPr>
          <a:lstStyle/>
          <a:p>
            <a:pPr marL="0" indent="0" algn="ctr">
              <a:buNone/>
            </a:pPr>
            <a:r>
              <a:rPr lang="en-US" b="1" dirty="0"/>
              <a:t>APPLYING IS A TWO-STEP PROCESS…</a:t>
            </a:r>
          </a:p>
          <a:p>
            <a:r>
              <a:rPr lang="en-US" dirty="0"/>
              <a:t>Apply in 7th or 8th grade, by June 30 of 8th grade year (foster youth are auto-enrolled).</a:t>
            </a:r>
          </a:p>
          <a:p>
            <a:r>
              <a:rPr lang="en-US" dirty="0"/>
              <a:t>Meet income requirements; verified on the application. </a:t>
            </a:r>
          </a:p>
          <a:p>
            <a:endParaRPr lang="en-US" dirty="0"/>
          </a:p>
          <a:p>
            <a:r>
              <a:rPr lang="en-US" dirty="0" smtClean="0"/>
              <a:t>Fulfill </a:t>
            </a:r>
            <a:r>
              <a:rPr lang="en-US" dirty="0"/>
              <a:t>the College Bound Pledge.</a:t>
            </a:r>
          </a:p>
          <a:p>
            <a:r>
              <a:rPr lang="en-US" dirty="0"/>
              <a:t>Meet income requirements; verified by the college using information from FAFSA or WASFA. </a:t>
            </a:r>
          </a:p>
          <a:p>
            <a:r>
              <a:rPr lang="en-US" dirty="0"/>
              <a:t>Be accepted to and attend an eligible college within one year of graduating high school. </a:t>
            </a:r>
          </a:p>
          <a:p>
            <a:endParaRPr lang="en-US" dirty="0">
              <a:solidFill>
                <a:srgbClr val="383839"/>
              </a:solidFill>
              <a:latin typeface="Arial" charset="0"/>
              <a:ea typeface="Arial" charset="0"/>
              <a:cs typeface="Arial" charset="0"/>
            </a:endParaRPr>
          </a:p>
          <a:p>
            <a:endParaRPr lang="en-US" dirty="0" smtClean="0"/>
          </a:p>
          <a:p>
            <a:endParaRPr lang="en-US" dirty="0"/>
          </a:p>
        </p:txBody>
      </p:sp>
    </p:spTree>
    <p:extLst>
      <p:ext uri="{BB962C8B-B14F-4D97-AF65-F5344CB8AC3E}">
        <p14:creationId xmlns:p14="http://schemas.microsoft.com/office/powerpoint/2010/main" val="18907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49818" y="3572539"/>
            <a:ext cx="8368600" cy="415498"/>
          </a:xfrm>
          <a:prstGeom prst="rect">
            <a:avLst/>
          </a:prstGeom>
          <a:noFill/>
        </p:spPr>
        <p:txBody>
          <a:bodyPr wrap="square" rtlCol="0">
            <a:spAutoFit/>
          </a:bodyPr>
          <a:lstStyle/>
          <a:p>
            <a:pPr algn="ctr"/>
            <a:r>
              <a:rPr lang="en-US" sz="2100" b="1" dirty="0">
                <a:solidFill>
                  <a:schemeClr val="bg1"/>
                </a:solidFill>
                <a:latin typeface="Avenir LT Std 55 Roman" panose="020B0503020203020204" pitchFamily="34" charset="0"/>
              </a:rPr>
              <a:t>DOES COVER</a:t>
            </a:r>
            <a:endParaRPr lang="en-US" sz="1350" b="1" dirty="0">
              <a:solidFill>
                <a:schemeClr val="bg1"/>
              </a:solidFill>
              <a:latin typeface="Avenir LT Std 55 Roman" panose="020B0503020203020204" pitchFamily="34" charset="0"/>
            </a:endParaRPr>
          </a:p>
        </p:txBody>
      </p:sp>
      <p:sp>
        <p:nvSpPr>
          <p:cNvPr id="10" name="Title 1"/>
          <p:cNvSpPr txBox="1">
            <a:spLocks/>
          </p:cNvSpPr>
          <p:nvPr/>
        </p:nvSpPr>
        <p:spPr>
          <a:xfrm>
            <a:off x="2085476" y="848759"/>
            <a:ext cx="3923456" cy="1320165"/>
          </a:xfrm>
          <a:prstGeom prst="rect">
            <a:avLst/>
          </a:prstGeom>
        </p:spPr>
        <p:txBody>
          <a:bodyPr vert="horz" lIns="68580" tIns="34290" rIns="68580" bIns="34290" rtlCol="0" anchor="b">
            <a:noAutofit/>
          </a:bodyPr>
          <a:lstStyle>
            <a:lvl1pPr algn="l" defTabSz="914400" rtl="0" eaLnBrk="1" latinLnBrk="0" hangingPunct="1">
              <a:lnSpc>
                <a:spcPct val="85000"/>
              </a:lnSpc>
              <a:spcBef>
                <a:spcPct val="0"/>
              </a:spcBef>
              <a:buNone/>
              <a:defRPr sz="3200" b="1" kern="1200" cap="all" spc="-120" baseline="0">
                <a:solidFill>
                  <a:srgbClr val="3650A2"/>
                </a:solidFill>
                <a:latin typeface="Century Gothic" panose="020B0502020202020204" pitchFamily="34" charset="0"/>
                <a:ea typeface="+mj-ea"/>
                <a:cs typeface="+mj-cs"/>
              </a:defRPr>
            </a:lvl1pPr>
          </a:lstStyle>
          <a:p>
            <a:endParaRPr lang="en-US" sz="3300" b="0" dirty="0">
              <a:latin typeface="Arial" charset="0"/>
              <a:ea typeface="Arial" charset="0"/>
              <a:cs typeface="Arial" charset="0"/>
            </a:endParaRPr>
          </a:p>
        </p:txBody>
      </p:sp>
      <p:sp>
        <p:nvSpPr>
          <p:cNvPr id="3" name="Title 2"/>
          <p:cNvSpPr>
            <a:spLocks noGrp="1"/>
          </p:cNvSpPr>
          <p:nvPr>
            <p:ph type="title"/>
          </p:nvPr>
        </p:nvSpPr>
        <p:spPr/>
        <p:txBody>
          <a:bodyPr/>
          <a:lstStyle/>
          <a:p>
            <a:r>
              <a:rPr lang="en-US" dirty="0" smtClean="0"/>
              <a:t>What does </a:t>
            </a:r>
            <a:br>
              <a:rPr lang="en-US" dirty="0" smtClean="0"/>
            </a:br>
            <a:r>
              <a:rPr lang="en-US" dirty="0" smtClean="0"/>
              <a:t>it cover? </a:t>
            </a:r>
            <a:r>
              <a:rPr lang="en-US" dirty="0"/>
              <a:t/>
            </a:r>
            <a:br>
              <a:rPr lang="en-US" dirty="0"/>
            </a:br>
            <a:r>
              <a:rPr lang="en-US" dirty="0"/>
              <a:t/>
            </a:r>
            <a:br>
              <a:rPr lang="en-US" dirty="0"/>
            </a:br>
            <a:endParaRPr lang="en-US" dirty="0"/>
          </a:p>
        </p:txBody>
      </p:sp>
      <p:sp>
        <p:nvSpPr>
          <p:cNvPr id="5" name="Text Placeholder 4"/>
          <p:cNvSpPr>
            <a:spLocks noGrp="1"/>
          </p:cNvSpPr>
          <p:nvPr>
            <p:ph type="body" idx="1"/>
          </p:nvPr>
        </p:nvSpPr>
        <p:spPr/>
        <p:txBody>
          <a:bodyPr/>
          <a:lstStyle/>
          <a:p>
            <a:pPr algn="ctr"/>
            <a:r>
              <a:rPr lang="en-US" dirty="0" smtClean="0"/>
              <a:t>Does Cover </a:t>
            </a:r>
            <a:endParaRPr lang="en-US" dirty="0"/>
          </a:p>
        </p:txBody>
      </p:sp>
      <p:sp>
        <p:nvSpPr>
          <p:cNvPr id="6" name="Content Placeholder 5"/>
          <p:cNvSpPr>
            <a:spLocks noGrp="1"/>
          </p:cNvSpPr>
          <p:nvPr>
            <p:ph sz="half" idx="2"/>
          </p:nvPr>
        </p:nvSpPr>
        <p:spPr/>
        <p:txBody>
          <a:bodyPr/>
          <a:lstStyle/>
          <a:p>
            <a:r>
              <a:rPr lang="en-US" sz="2400" dirty="0"/>
              <a:t>Average cost of tuition (public rates)</a:t>
            </a:r>
          </a:p>
          <a:p>
            <a:r>
              <a:rPr lang="en-US" sz="2400" dirty="0"/>
              <a:t>Some college </a:t>
            </a:r>
          </a:p>
          <a:p>
            <a:r>
              <a:rPr lang="en-US" sz="2400" dirty="0"/>
              <a:t>Fees</a:t>
            </a:r>
          </a:p>
          <a:p>
            <a:r>
              <a:rPr lang="en-US" sz="2400" dirty="0"/>
              <a:t>Small book allowance</a:t>
            </a:r>
          </a:p>
          <a:p>
            <a:pPr algn="ctr"/>
            <a:endParaRPr lang="en-US" dirty="0">
              <a:solidFill>
                <a:schemeClr val="bg1"/>
              </a:solidFill>
            </a:endParaRPr>
          </a:p>
        </p:txBody>
      </p:sp>
      <p:sp>
        <p:nvSpPr>
          <p:cNvPr id="11" name="Text Placeholder 10"/>
          <p:cNvSpPr>
            <a:spLocks noGrp="1"/>
          </p:cNvSpPr>
          <p:nvPr>
            <p:ph type="body" sz="quarter" idx="3"/>
          </p:nvPr>
        </p:nvSpPr>
        <p:spPr/>
        <p:txBody>
          <a:bodyPr/>
          <a:lstStyle/>
          <a:p>
            <a:pPr algn="ctr"/>
            <a:r>
              <a:rPr lang="en-US" dirty="0" smtClean="0"/>
              <a:t>Does Not Cover</a:t>
            </a:r>
            <a:endParaRPr lang="en-US" dirty="0"/>
          </a:p>
        </p:txBody>
      </p:sp>
      <p:sp>
        <p:nvSpPr>
          <p:cNvPr id="12" name="Content Placeholder 11"/>
          <p:cNvSpPr>
            <a:spLocks noGrp="1"/>
          </p:cNvSpPr>
          <p:nvPr>
            <p:ph sz="quarter" idx="4"/>
          </p:nvPr>
        </p:nvSpPr>
        <p:spPr/>
        <p:txBody>
          <a:bodyPr>
            <a:normAutofit/>
          </a:bodyPr>
          <a:lstStyle/>
          <a:p>
            <a:r>
              <a:rPr lang="en-US" sz="2400" dirty="0"/>
              <a:t>Housing</a:t>
            </a:r>
          </a:p>
          <a:p>
            <a:r>
              <a:rPr lang="en-US" sz="2400" dirty="0"/>
              <a:t>Meal Plan</a:t>
            </a:r>
          </a:p>
          <a:p>
            <a:r>
              <a:rPr lang="en-US" sz="2400" dirty="0"/>
              <a:t>Transportation</a:t>
            </a:r>
          </a:p>
          <a:p>
            <a:r>
              <a:rPr lang="en-US" sz="2400" dirty="0"/>
              <a:t>Health care / Insurance</a:t>
            </a:r>
          </a:p>
          <a:p>
            <a:r>
              <a:rPr lang="en-US" sz="2400" dirty="0"/>
              <a:t>Non-mandatory fees</a:t>
            </a:r>
          </a:p>
          <a:p>
            <a:endParaRPr lang="en-US" sz="2400" dirty="0"/>
          </a:p>
        </p:txBody>
      </p:sp>
    </p:spTree>
    <p:extLst>
      <p:ext uri="{BB962C8B-B14F-4D97-AF65-F5344CB8AC3E}">
        <p14:creationId xmlns:p14="http://schemas.microsoft.com/office/powerpoint/2010/main" val="179967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6" descr="Image result for gonzaga university logo"/>
          <p:cNvSpPr>
            <a:spLocks noChangeAspect="1" noChangeArrowheads="1"/>
          </p:cNvSpPr>
          <p:nvPr/>
        </p:nvSpPr>
        <p:spPr bwMode="auto">
          <a:xfrm>
            <a:off x="1640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5" name="Rectangle 24"/>
          <p:cNvSpPr/>
          <p:nvPr/>
        </p:nvSpPr>
        <p:spPr>
          <a:xfrm>
            <a:off x="1524004" y="5467174"/>
            <a:ext cx="9143997" cy="638175"/>
          </a:xfrm>
          <a:prstGeom prst="rect">
            <a:avLst/>
          </a:prstGeom>
          <a:solidFill>
            <a:srgbClr val="38C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itle 3"/>
          <p:cNvSpPr>
            <a:spLocks noGrp="1"/>
          </p:cNvSpPr>
          <p:nvPr>
            <p:ph type="title"/>
          </p:nvPr>
        </p:nvSpPr>
        <p:spPr/>
        <p:txBody>
          <a:bodyPr/>
          <a:lstStyle/>
          <a:p>
            <a:r>
              <a:rPr lang="en-US" dirty="0" smtClean="0"/>
              <a:t>Where </a:t>
            </a:r>
            <a:br>
              <a:rPr lang="en-US" dirty="0" smtClean="0"/>
            </a:br>
            <a:r>
              <a:rPr lang="en-US" dirty="0" smtClean="0"/>
              <a:t>can you </a:t>
            </a:r>
            <a:br>
              <a:rPr lang="en-US" dirty="0" smtClean="0"/>
            </a:br>
            <a:r>
              <a:rPr lang="en-US" dirty="0" smtClean="0"/>
              <a:t>use it? </a:t>
            </a:r>
            <a:endParaRPr lang="en-US" dirty="0"/>
          </a:p>
        </p:txBody>
      </p:sp>
      <p:sp>
        <p:nvSpPr>
          <p:cNvPr id="27" name="TextBox 26"/>
          <p:cNvSpPr txBox="1"/>
          <p:nvPr/>
        </p:nvSpPr>
        <p:spPr>
          <a:xfrm>
            <a:off x="4140191" y="1010540"/>
            <a:ext cx="6148954" cy="707886"/>
          </a:xfrm>
          <a:prstGeom prst="rect">
            <a:avLst/>
          </a:prstGeom>
          <a:noFill/>
        </p:spPr>
        <p:txBody>
          <a:bodyPr wrap="square" rtlCol="0">
            <a:spAutoFit/>
          </a:bodyPr>
          <a:lstStyle/>
          <a:p>
            <a:pPr algn="ctr"/>
            <a:r>
              <a:rPr lang="en-US" sz="2000" dirty="0">
                <a:solidFill>
                  <a:schemeClr val="tx2"/>
                </a:solidFill>
              </a:rPr>
              <a:t>There are over 60 college and universities where you can use the College Bound Scholarship</a:t>
            </a:r>
          </a:p>
        </p:txBody>
      </p:sp>
      <p:pic>
        <p:nvPicPr>
          <p:cNvPr id="28" name="Picture 2" descr="Image result for central washington universit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3779" y="2571528"/>
            <a:ext cx="1541297" cy="32504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Image result for eastern washington university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7883" y="2496915"/>
            <a:ext cx="1465935" cy="47427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Image result for evergreen state college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8831" y="2551596"/>
            <a:ext cx="1563905" cy="36491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Image result for western washington university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44322" y="3908431"/>
            <a:ext cx="1006222" cy="50646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Image result for washington state university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98607" y="3080599"/>
            <a:ext cx="1684486" cy="70187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Image result for university of washington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31514" y="3257490"/>
            <a:ext cx="1698537" cy="34808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8" descr="Image result for gonzaga university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84153" y="4600772"/>
            <a:ext cx="1113392" cy="37409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0" descr="Image result for pacific lutheran university 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00186" y="2430800"/>
            <a:ext cx="643941" cy="63750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2" descr="Image result for seattle university 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90414" y="4625384"/>
            <a:ext cx="1148025" cy="32487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4" descr="Image result for whitman college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39810" y="4603897"/>
            <a:ext cx="1281945" cy="36784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6" descr="Image result for bates technical college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69572" y="4038023"/>
            <a:ext cx="1022420" cy="24727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8" descr="Image result for whatcom community college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98409" y="3263920"/>
            <a:ext cx="1332035" cy="33522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2" descr="Image result for north seattle community college 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106949" y="3877359"/>
            <a:ext cx="867803" cy="56860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4" descr="Image result for gene juarez 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354004" y="3190781"/>
            <a:ext cx="980623" cy="56142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6" descr="Image result for art institute of seattle 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69565" y="3938578"/>
            <a:ext cx="789724" cy="446171"/>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4066664" y="5460652"/>
            <a:ext cx="6414307" cy="646331"/>
          </a:xfrm>
          <a:prstGeom prst="rect">
            <a:avLst/>
          </a:prstGeom>
          <a:noFill/>
        </p:spPr>
        <p:txBody>
          <a:bodyPr wrap="square" rtlCol="0">
            <a:spAutoFit/>
          </a:bodyPr>
          <a:lstStyle/>
          <a:p>
            <a:r>
              <a:rPr lang="en-US" dirty="0">
                <a:solidFill>
                  <a:srgbClr val="FFFFFF"/>
                </a:solidFill>
                <a:latin typeface="+mj-lt"/>
              </a:rPr>
              <a:t>And </a:t>
            </a:r>
            <a:r>
              <a:rPr lang="en-US" u="sng" dirty="0">
                <a:solidFill>
                  <a:srgbClr val="FFFFFF"/>
                </a:solidFill>
                <a:latin typeface="+mj-lt"/>
              </a:rPr>
              <a:t>more</a:t>
            </a:r>
            <a:r>
              <a:rPr lang="en-US" dirty="0">
                <a:solidFill>
                  <a:srgbClr val="FFFFFF"/>
                </a:solidFill>
                <a:latin typeface="+mj-lt"/>
              </a:rPr>
              <a:t>... You can find a list online at </a:t>
            </a:r>
          </a:p>
          <a:p>
            <a:r>
              <a:rPr lang="en-US" b="1" u="sng" dirty="0">
                <a:solidFill>
                  <a:srgbClr val="3650A2"/>
                </a:solidFill>
                <a:latin typeface="+mj-lt"/>
              </a:rPr>
              <a:t>www.readysetgrad.org/eligible-institutions</a:t>
            </a:r>
          </a:p>
        </p:txBody>
      </p:sp>
    </p:spTree>
    <p:extLst>
      <p:ext uri="{BB962C8B-B14F-4D97-AF65-F5344CB8AC3E}">
        <p14:creationId xmlns:p14="http://schemas.microsoft.com/office/powerpoint/2010/main" val="97433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College Bound</a:t>
            </a:r>
            <a:br>
              <a:rPr lang="en-US" dirty="0" smtClean="0"/>
            </a:br>
            <a:r>
              <a:rPr lang="en-US" dirty="0" smtClean="0"/>
              <a:t>Pledge:</a:t>
            </a:r>
            <a:endParaRPr lang="en-US" dirty="0"/>
          </a:p>
        </p:txBody>
      </p:sp>
      <p:sp>
        <p:nvSpPr>
          <p:cNvPr id="3" name="Content Placeholder 2"/>
          <p:cNvSpPr>
            <a:spLocks noGrp="1"/>
          </p:cNvSpPr>
          <p:nvPr>
            <p:ph idx="1"/>
          </p:nvPr>
        </p:nvSpPr>
        <p:spPr/>
        <p:txBody>
          <a:bodyPr/>
          <a:lstStyle/>
          <a:p>
            <a:pPr>
              <a:lnSpc>
                <a:spcPts val="1875"/>
              </a:lnSpc>
              <a:spcAft>
                <a:spcPts val="450"/>
              </a:spcAft>
              <a:buBlip>
                <a:blip r:embed="rId3"/>
              </a:buBlip>
            </a:pPr>
            <a:r>
              <a:rPr lang="en-US" sz="2400" dirty="0"/>
              <a:t>Graduate from a Washington State high school with a 2.0 GPA or better.</a:t>
            </a:r>
          </a:p>
          <a:p>
            <a:pPr marL="0" indent="0">
              <a:lnSpc>
                <a:spcPts val="1875"/>
              </a:lnSpc>
              <a:spcAft>
                <a:spcPts val="450"/>
              </a:spcAft>
              <a:buNone/>
            </a:pPr>
            <a:endParaRPr lang="en-US" sz="2400" dirty="0"/>
          </a:p>
          <a:p>
            <a:pPr>
              <a:lnSpc>
                <a:spcPts val="1575"/>
              </a:lnSpc>
              <a:spcAft>
                <a:spcPts val="450"/>
              </a:spcAft>
              <a:buBlip>
                <a:blip r:embed="rId3"/>
              </a:buBlip>
            </a:pPr>
            <a:r>
              <a:rPr lang="en-US" sz="2400" dirty="0"/>
              <a:t>Have no felony convictions.</a:t>
            </a:r>
          </a:p>
          <a:p>
            <a:pPr marL="0" indent="0">
              <a:lnSpc>
                <a:spcPts val="1575"/>
              </a:lnSpc>
              <a:spcAft>
                <a:spcPts val="450"/>
              </a:spcAft>
              <a:buNone/>
            </a:pPr>
            <a:endParaRPr lang="en-US" sz="2400" dirty="0"/>
          </a:p>
          <a:p>
            <a:pPr>
              <a:lnSpc>
                <a:spcPts val="1875"/>
              </a:lnSpc>
              <a:spcAft>
                <a:spcPts val="450"/>
              </a:spcAft>
              <a:buBlip>
                <a:blip r:embed="rId3"/>
              </a:buBlip>
            </a:pPr>
            <a:r>
              <a:rPr lang="en-US" sz="2400" dirty="0"/>
              <a:t>Be income eligible, as determined by the college with information from the FAFSA or WASFA.</a:t>
            </a:r>
          </a:p>
          <a:p>
            <a:pPr marL="0" indent="0">
              <a:lnSpc>
                <a:spcPts val="1875"/>
              </a:lnSpc>
              <a:spcAft>
                <a:spcPts val="450"/>
              </a:spcAft>
              <a:buNone/>
            </a:pPr>
            <a:endParaRPr lang="en-US" sz="2400" dirty="0"/>
          </a:p>
          <a:p>
            <a:pPr>
              <a:lnSpc>
                <a:spcPts val="1875"/>
              </a:lnSpc>
              <a:spcAft>
                <a:spcPts val="450"/>
              </a:spcAft>
              <a:buBlip>
                <a:blip r:embed="rId3"/>
              </a:buBlip>
            </a:pPr>
            <a:r>
              <a:rPr lang="en-US" sz="2400" dirty="0"/>
              <a:t>Enroll in an eligible college within one year of high school graduation.</a:t>
            </a:r>
          </a:p>
          <a:p>
            <a:endParaRPr lang="en-US" dirty="0"/>
          </a:p>
        </p:txBody>
      </p:sp>
    </p:spTree>
    <p:extLst>
      <p:ext uri="{BB962C8B-B14F-4D97-AF65-F5344CB8AC3E}">
        <p14:creationId xmlns:p14="http://schemas.microsoft.com/office/powerpoint/2010/main" val="90581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87435" y="1609405"/>
            <a:ext cx="5231274" cy="176022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200" b="1" kern="1200" cap="all" spc="-120" baseline="0">
                <a:solidFill>
                  <a:srgbClr val="3650A2"/>
                </a:solidFill>
                <a:latin typeface="Century Gothic" panose="020B0502020202020204" pitchFamily="34" charset="0"/>
                <a:ea typeface="+mj-ea"/>
                <a:cs typeface="+mj-cs"/>
              </a:defRPr>
            </a:lvl1pPr>
          </a:lstStyle>
          <a:p>
            <a:r>
              <a:rPr lang="en-US" sz="4400" b="0" dirty="0">
                <a:latin typeface="Arial" charset="0"/>
                <a:ea typeface="Arial" charset="0"/>
                <a:cs typeface="Arial" charset="0"/>
              </a:rPr>
              <a:t/>
            </a:r>
            <a:br>
              <a:rPr lang="en-US" sz="4400" b="0" dirty="0">
                <a:latin typeface="Arial" charset="0"/>
                <a:ea typeface="Arial" charset="0"/>
                <a:cs typeface="Arial" charset="0"/>
              </a:rPr>
            </a:br>
            <a:endParaRPr lang="en-US" sz="4400" b="0" dirty="0">
              <a:latin typeface="Arial" charset="0"/>
              <a:ea typeface="Arial" charset="0"/>
              <a:cs typeface="Arial" charset="0"/>
            </a:endParaRPr>
          </a:p>
        </p:txBody>
      </p:sp>
      <p:sp>
        <p:nvSpPr>
          <p:cNvPr id="8" name="Title 1"/>
          <p:cNvSpPr txBox="1">
            <a:spLocks/>
          </p:cNvSpPr>
          <p:nvPr/>
        </p:nvSpPr>
        <p:spPr>
          <a:xfrm>
            <a:off x="464631" y="4287975"/>
            <a:ext cx="5231274" cy="1760220"/>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3200" b="1" i="0" kern="1200" cap="all" spc="-120" baseline="0">
                <a:solidFill>
                  <a:schemeClr val="accent1"/>
                </a:solidFill>
                <a:latin typeface="arial" charset="0"/>
                <a:ea typeface="+mj-ea"/>
                <a:cs typeface="+mj-cs"/>
              </a:defRPr>
            </a:lvl1pPr>
          </a:lstStyle>
          <a:p>
            <a:pPr>
              <a:lnSpc>
                <a:spcPct val="90000"/>
              </a:lnSpc>
            </a:pPr>
            <a:endParaRPr lang="en-US" sz="3000" b="0" dirty="0">
              <a:solidFill>
                <a:srgbClr val="FFFFFF"/>
              </a:solidFill>
              <a:latin typeface="Arial" charset="0"/>
              <a:ea typeface="Arial" charset="0"/>
              <a:cs typeface="Arial" charset="0"/>
            </a:endParaRPr>
          </a:p>
        </p:txBody>
      </p:sp>
      <p:sp>
        <p:nvSpPr>
          <p:cNvPr id="2" name="Title 1"/>
          <p:cNvSpPr>
            <a:spLocks noGrp="1"/>
          </p:cNvSpPr>
          <p:nvPr>
            <p:ph type="title"/>
          </p:nvPr>
        </p:nvSpPr>
        <p:spPr/>
        <p:txBody>
          <a:bodyPr>
            <a:normAutofit/>
          </a:bodyPr>
          <a:lstStyle/>
          <a:p>
            <a:r>
              <a:rPr lang="en-US" dirty="0"/>
              <a:t>Need to </a:t>
            </a:r>
            <a:br>
              <a:rPr lang="en-US" dirty="0"/>
            </a:br>
            <a:r>
              <a:rPr lang="en-US" dirty="0"/>
              <a:t>know:</a:t>
            </a:r>
            <a:br>
              <a:rPr lang="en-US" dirty="0"/>
            </a:br>
            <a:r>
              <a:rPr lang="en-US" dirty="0"/>
              <a:t/>
            </a:r>
            <a:br>
              <a:rPr lang="en-US" dirty="0"/>
            </a:br>
            <a:r>
              <a:rPr lang="en-US" dirty="0"/>
              <a:t>*There are </a:t>
            </a:r>
            <a:br>
              <a:rPr lang="en-US" dirty="0"/>
            </a:br>
            <a:r>
              <a:rPr lang="en-US" dirty="0"/>
              <a:t>requirements but </a:t>
            </a:r>
            <a:br>
              <a:rPr lang="en-US" dirty="0"/>
            </a:br>
            <a:r>
              <a:rPr lang="en-US" dirty="0"/>
              <a:t>there’s also </a:t>
            </a:r>
            <a:br>
              <a:rPr lang="en-US" dirty="0"/>
            </a:br>
            <a:r>
              <a:rPr lang="en-US" dirty="0"/>
              <a:t>flexibility!</a:t>
            </a:r>
            <a:r>
              <a:rPr lang="en-US" dirty="0">
                <a:latin typeface="Arial" charset="0"/>
                <a:ea typeface="Arial" charset="0"/>
                <a:cs typeface="Arial" charset="0"/>
              </a:rPr>
              <a:t/>
            </a:r>
            <a:br>
              <a:rPr lang="en-US" dirty="0">
                <a:latin typeface="Arial" charset="0"/>
                <a:ea typeface="Arial" charset="0"/>
                <a:cs typeface="Arial" charset="0"/>
              </a:rPr>
            </a:br>
            <a:endParaRPr lang="en-US" dirty="0"/>
          </a:p>
        </p:txBody>
      </p:sp>
      <p:sp>
        <p:nvSpPr>
          <p:cNvPr id="10" name="Content Placeholder 9"/>
          <p:cNvSpPr>
            <a:spLocks noGrp="1"/>
          </p:cNvSpPr>
          <p:nvPr>
            <p:ph idx="1"/>
          </p:nvPr>
        </p:nvSpPr>
        <p:spPr>
          <a:xfrm>
            <a:off x="3850463" y="809305"/>
            <a:ext cx="7315200" cy="5120640"/>
          </a:xfrm>
        </p:spPr>
        <p:txBody>
          <a:bodyPr/>
          <a:lstStyle/>
          <a:p>
            <a:pPr>
              <a:buBlip>
                <a:blip r:embed="rId3"/>
              </a:buBlip>
            </a:pPr>
            <a:r>
              <a:rPr lang="en-US" sz="2800" dirty="0">
                <a:solidFill>
                  <a:srgbClr val="383839"/>
                </a:solidFill>
              </a:rPr>
              <a:t>Must enroll in college within 1 year of high school graduation.</a:t>
            </a:r>
          </a:p>
          <a:p>
            <a:pPr>
              <a:buBlip>
                <a:blip r:embed="rId3"/>
              </a:buBlip>
            </a:pPr>
            <a:r>
              <a:rPr lang="en-US" sz="2800" dirty="0">
                <a:solidFill>
                  <a:srgbClr val="383839"/>
                </a:solidFill>
              </a:rPr>
              <a:t>Must be used within five year of HS graduation (Class of </a:t>
            </a:r>
            <a:r>
              <a:rPr lang="en-US" sz="2800" dirty="0" smtClean="0">
                <a:solidFill>
                  <a:srgbClr val="383839"/>
                </a:solidFill>
              </a:rPr>
              <a:t>2020’s </a:t>
            </a:r>
            <a:r>
              <a:rPr lang="en-US" sz="2800" dirty="0">
                <a:solidFill>
                  <a:srgbClr val="383839"/>
                </a:solidFill>
              </a:rPr>
              <a:t>CB scholarship expires in </a:t>
            </a:r>
            <a:r>
              <a:rPr lang="en-US" sz="2800" dirty="0" smtClean="0">
                <a:solidFill>
                  <a:srgbClr val="383839"/>
                </a:solidFill>
              </a:rPr>
              <a:t>2025).</a:t>
            </a:r>
            <a:endParaRPr lang="en-US" sz="2800" dirty="0">
              <a:solidFill>
                <a:srgbClr val="383839"/>
              </a:solidFill>
            </a:endParaRPr>
          </a:p>
          <a:p>
            <a:pPr>
              <a:buBlip>
                <a:blip r:embed="rId3"/>
              </a:buBlip>
            </a:pPr>
            <a:r>
              <a:rPr lang="en-US" sz="2800" dirty="0">
                <a:solidFill>
                  <a:srgbClr val="383839"/>
                </a:solidFill>
              </a:rPr>
              <a:t>College Bound is a four-year scholarship (12 quarters/8 semesters).</a:t>
            </a:r>
          </a:p>
          <a:p>
            <a:pPr>
              <a:buBlip>
                <a:blip r:embed="rId3"/>
              </a:buBlip>
            </a:pPr>
            <a:r>
              <a:rPr lang="en-US" sz="2800" dirty="0">
                <a:solidFill>
                  <a:srgbClr val="383839"/>
                </a:solidFill>
              </a:rPr>
              <a:t>Be “in good standing” with your college to maintain scholarship (GPA, honor code, etc.).</a:t>
            </a:r>
          </a:p>
          <a:p>
            <a:pPr>
              <a:buBlip>
                <a:blip r:embed="rId3"/>
              </a:buBlip>
            </a:pPr>
            <a:r>
              <a:rPr lang="en-US" sz="2800" dirty="0">
                <a:solidFill>
                  <a:srgbClr val="383839"/>
                </a:solidFill>
              </a:rPr>
              <a:t>File the FAFSA or WASFA every year - Income eligibility is checked each year of college.</a:t>
            </a:r>
          </a:p>
          <a:p>
            <a:endParaRPr lang="en-US" dirty="0"/>
          </a:p>
        </p:txBody>
      </p:sp>
    </p:spTree>
    <p:extLst>
      <p:ext uri="{BB962C8B-B14F-4D97-AF65-F5344CB8AC3E}">
        <p14:creationId xmlns:p14="http://schemas.microsoft.com/office/powerpoint/2010/main" val="319834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15</TotalTime>
  <Words>1727</Words>
  <Application>Microsoft Office PowerPoint</Application>
  <PresentationFormat>Widescreen</PresentationFormat>
  <Paragraphs>189</Paragraphs>
  <Slides>19</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Arial Narrow</vt:lpstr>
      <vt:lpstr>Avenir LT Std 55 Roman</vt:lpstr>
      <vt:lpstr>Calibri</vt:lpstr>
      <vt:lpstr>Cambria</vt:lpstr>
      <vt:lpstr>Corbel</vt:lpstr>
      <vt:lpstr>Courier New</vt:lpstr>
      <vt:lpstr>Tw Cen MT</vt:lpstr>
      <vt:lpstr>Wingdings 2</vt:lpstr>
      <vt:lpstr>Frame</vt:lpstr>
      <vt:lpstr>CBS Re-pledge &amp; TheWashBoard.org</vt:lpstr>
      <vt:lpstr>What Do We Mean When We Say College?</vt:lpstr>
      <vt:lpstr>What is the College Bound Scholarship?</vt:lpstr>
      <vt:lpstr>Who is eligible to apply? </vt:lpstr>
      <vt:lpstr>Who  can get the   College  Bound Scholarship?  Are you eligible? </vt:lpstr>
      <vt:lpstr>What does  it cover?   </vt:lpstr>
      <vt:lpstr>Where  can you  use it? </vt:lpstr>
      <vt:lpstr>The College Bound Pledge:</vt:lpstr>
      <vt:lpstr>Need to  know:  *There are  requirements but  there’s also  flexibility! </vt:lpstr>
      <vt:lpstr>PowerPoint Presentation</vt:lpstr>
      <vt:lpstr>What’s Next </vt:lpstr>
      <vt:lpstr>Other Sources for Scholarships</vt:lpstr>
      <vt:lpstr>theWashboard.org</vt:lpstr>
      <vt:lpstr>theWashboard.org</vt:lpstr>
      <vt:lpstr>theWashboard.org</vt:lpstr>
      <vt:lpstr>School Resources</vt:lpstr>
      <vt:lpstr>Questions?</vt:lpstr>
      <vt:lpstr>Thanks for coming</vt:lpstr>
      <vt:lpstr>Next Family Night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CBS Re-pledge &amp; Thewashboard.org</dc:title>
  <dc:creator>Kelly, Beth (WSAC)</dc:creator>
  <cp:lastModifiedBy>Kelly, Beth (WSAC)</cp:lastModifiedBy>
  <cp:revision>5</cp:revision>
  <dcterms:created xsi:type="dcterms:W3CDTF">2017-11-27T22:56:17Z</dcterms:created>
  <dcterms:modified xsi:type="dcterms:W3CDTF">2019-08-16T15:39:55Z</dcterms:modified>
</cp:coreProperties>
</file>