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2" r:id="rId1"/>
  </p:sldMasterIdLst>
  <p:notesMasterIdLst>
    <p:notesMasterId r:id="rId22"/>
  </p:notesMasterIdLst>
  <p:sldIdLst>
    <p:sldId id="256" r:id="rId2"/>
    <p:sldId id="287" r:id="rId3"/>
    <p:sldId id="319" r:id="rId4"/>
    <p:sldId id="343" r:id="rId5"/>
    <p:sldId id="321" r:id="rId6"/>
    <p:sldId id="324" r:id="rId7"/>
    <p:sldId id="322" r:id="rId8"/>
    <p:sldId id="333" r:id="rId9"/>
    <p:sldId id="334" r:id="rId10"/>
    <p:sldId id="335" r:id="rId11"/>
    <p:sldId id="336" r:id="rId12"/>
    <p:sldId id="337" r:id="rId13"/>
    <p:sldId id="338" r:id="rId14"/>
    <p:sldId id="339" r:id="rId15"/>
    <p:sldId id="340" r:id="rId16"/>
    <p:sldId id="341" r:id="rId17"/>
    <p:sldId id="342" r:id="rId18"/>
    <p:sldId id="317" r:id="rId19"/>
    <p:sldId id="318" r:id="rId20"/>
    <p:sldId id="297"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ple, Marcie (WSAC)" initials="SM(" lastIdx="10" clrIdx="0">
    <p:extLst>
      <p:ext uri="{19B8F6BF-5375-455C-9EA6-DF929625EA0E}">
        <p15:presenceInfo xmlns:p15="http://schemas.microsoft.com/office/powerpoint/2012/main" userId="S-1-5-21-1844237615-1844823847-839522115-51712" providerId="AD"/>
      </p:ext>
    </p:extLst>
  </p:cmAuthor>
  <p:cmAuthor id="2" name="Danise Ackelson" initials="D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668" autoAdjust="0"/>
    <p:restoredTop sz="94343" autoAdjust="0"/>
  </p:normalViewPr>
  <p:slideViewPr>
    <p:cSldViewPr snapToGrid="0">
      <p:cViewPr>
        <p:scale>
          <a:sx n="75" d="100"/>
          <a:sy n="75" d="100"/>
        </p:scale>
        <p:origin x="90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C7C197-F0B5-41D1-8F00-757E0D06C57F}" type="datetimeFigureOut">
              <a:rPr lang="en-US" smtClean="0"/>
              <a:t>8/16/2019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101D6A-B479-46B2-839F-B26FFDD9B5CD}" type="slidenum">
              <a:rPr lang="en-US" smtClean="0"/>
              <a:t>‹#›</a:t>
            </a:fld>
            <a:endParaRPr lang="en-US"/>
          </a:p>
        </p:txBody>
      </p:sp>
    </p:spTree>
    <p:extLst>
      <p:ext uri="{BB962C8B-B14F-4D97-AF65-F5344CB8AC3E}">
        <p14:creationId xmlns:p14="http://schemas.microsoft.com/office/powerpoint/2010/main" val="2170157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Adapted from Career Guidance Washington 8.9</a:t>
            </a:r>
            <a:r>
              <a:rPr lang="en-US" baseline="0" dirty="0" smtClean="0"/>
              <a:t> </a:t>
            </a:r>
            <a:r>
              <a:rPr lang="en-US" dirty="0" smtClean="0"/>
              <a:t>http://www.k12.wa.us/SecondaryEducation/CareerCollegeReadiness/CareerGuidanceWA/Grade8.aspx</a:t>
            </a:r>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1</a:t>
            </a:fld>
            <a:endParaRPr lang="en-US"/>
          </a:p>
        </p:txBody>
      </p:sp>
    </p:spTree>
    <p:extLst>
      <p:ext uri="{BB962C8B-B14F-4D97-AF65-F5344CB8AC3E}">
        <p14:creationId xmlns:p14="http://schemas.microsoft.com/office/powerpoint/2010/main" val="1950705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latin typeface="Arial Narrow" pitchFamily="34" charset="0"/>
              </a:rPr>
              <a:t>Skills Centers are an integral part of CTE programming in Washington. They function as an extension of the high schools within a local region by providing high school students with job preparation skills. The primary purpose of Skills Centers is to give students the academic and work skills to successfully enter the job market or advanced education and training.</a:t>
            </a:r>
          </a:p>
          <a:p>
            <a:pPr eaLnBrk="1" hangingPunct="1">
              <a:spcBef>
                <a:spcPct val="0"/>
              </a:spcBef>
            </a:pPr>
            <a:endParaRPr lang="en-US" dirty="0" smtClean="0">
              <a:latin typeface="Arial Narrow" pitchFamily="34" charset="0"/>
            </a:endParaRPr>
          </a:p>
          <a:p>
            <a:pPr eaLnBrk="1" hangingPunct="1">
              <a:spcBef>
                <a:spcPct val="0"/>
              </a:spcBef>
            </a:pPr>
            <a:r>
              <a:rPr lang="en-US" dirty="0" smtClean="0">
                <a:latin typeface="Arial Narrow" pitchFamily="34" charset="0"/>
              </a:rPr>
              <a:t>Washington State currently has 13 Skills Centers. The existing Skills Centers serve 7,000 students in 85 districts. Students in those districts typically attend their home high school for half of each day and attend the Skills Center for the other half of the day. </a:t>
            </a:r>
          </a:p>
          <a:p>
            <a:pPr eaLnBrk="1" hangingPunct="1">
              <a:spcBef>
                <a:spcPct val="0"/>
              </a:spcBef>
            </a:pPr>
            <a:endParaRPr lang="en-US" dirty="0" smtClean="0">
              <a:latin typeface="Arial Narrow" pitchFamily="34" charset="0"/>
            </a:endParaRPr>
          </a:p>
          <a:p>
            <a:pPr eaLnBrk="1" hangingPunct="1">
              <a:spcBef>
                <a:spcPct val="0"/>
              </a:spcBef>
            </a:pPr>
            <a:r>
              <a:rPr lang="en-US" dirty="0" smtClean="0">
                <a:latin typeface="Arial Narrow" pitchFamily="34" charset="0"/>
              </a:rPr>
              <a:t>Skills Center programs vary by region but include a wide range of fields, including (but not limited to) computer programming, firefighting, audio production, culinary arts, health care, construction, and marketing. Some Skills Centers also offer AP programs.</a:t>
            </a:r>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D3BB596-B1CD-4D9B-9C5C-6BDAAD673538}" type="slidenum">
              <a:rPr lang="en-US" smtClean="0"/>
              <a:pPr fontAlgn="base">
                <a:spcBef>
                  <a:spcPct val="0"/>
                </a:spcBef>
                <a:spcAft>
                  <a:spcPct val="0"/>
                </a:spcAft>
                <a:defRPr/>
              </a:pPr>
              <a:t>10</a:t>
            </a:fld>
            <a:endParaRPr lang="en-US" dirty="0" smtClean="0"/>
          </a:p>
        </p:txBody>
      </p:sp>
    </p:spTree>
    <p:extLst>
      <p:ext uri="{BB962C8B-B14F-4D97-AF65-F5344CB8AC3E}">
        <p14:creationId xmlns:p14="http://schemas.microsoft.com/office/powerpoint/2010/main" val="2243719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latin typeface="Arial Narrow" pitchFamily="34" charset="0"/>
              </a:rPr>
              <a:t>Thanks to Legislative funding, STEM opportunities in Washington State are available for students in grades 7-12. It’s important for students to understand that a STEM education will provide them with the abilities to USE strong foundations in science, technology, engineering, and math to solve real world problems.</a:t>
            </a:r>
          </a:p>
          <a:p>
            <a:pPr eaLnBrk="1" hangingPunct="1">
              <a:spcBef>
                <a:spcPct val="0"/>
              </a:spcBef>
            </a:pPr>
            <a:endParaRPr lang="en-US" dirty="0" smtClean="0">
              <a:latin typeface="Arial Narrow" pitchFamily="34" charset="0"/>
            </a:endParaRPr>
          </a:p>
          <a:p>
            <a:pPr eaLnBrk="1" hangingPunct="1">
              <a:spcBef>
                <a:spcPct val="0"/>
              </a:spcBef>
            </a:pPr>
            <a:r>
              <a:rPr lang="en-US" dirty="0" smtClean="0">
                <a:latin typeface="Arial Narrow" pitchFamily="34" charset="0"/>
              </a:rPr>
              <a:t>Help students learn about the STEM opportunities in your district.</a:t>
            </a:r>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A7FE6EE-230F-48FF-BFAF-0F5BA4C865AA}" type="slidenum">
              <a:rPr lang="en-US" smtClean="0"/>
              <a:pPr fontAlgn="base">
                <a:spcBef>
                  <a:spcPct val="0"/>
                </a:spcBef>
                <a:spcAft>
                  <a:spcPct val="0"/>
                </a:spcAft>
                <a:defRPr/>
              </a:pPr>
              <a:t>11</a:t>
            </a:fld>
            <a:endParaRPr lang="en-US" dirty="0" smtClean="0"/>
          </a:p>
        </p:txBody>
      </p:sp>
    </p:spTree>
    <p:extLst>
      <p:ext uri="{BB962C8B-B14F-4D97-AF65-F5344CB8AC3E}">
        <p14:creationId xmlns:p14="http://schemas.microsoft.com/office/powerpoint/2010/main" val="16318905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latin typeface="Arial Narrow" pitchFamily="34" charset="0"/>
              </a:rPr>
              <a:t>Dual credit programs give students the opportunity to earn high school and college credit simultaneously. In some cases, students earn college credit automatically for completing a course; in other cases, students must score above a certain level on an exam to earn college credit. (Note that the transferability of college credit will depend on the student’s ultimate postsecondary choice.)</a:t>
            </a:r>
          </a:p>
          <a:p>
            <a:pPr eaLnBrk="1" hangingPunct="1">
              <a:spcBef>
                <a:spcPct val="0"/>
              </a:spcBef>
            </a:pPr>
            <a:endParaRPr lang="en-US" dirty="0" smtClean="0">
              <a:latin typeface="Arial Narrow" pitchFamily="34" charset="0"/>
            </a:endParaRPr>
          </a:p>
          <a:p>
            <a:pPr eaLnBrk="1" hangingPunct="1">
              <a:spcBef>
                <a:spcPct val="0"/>
              </a:spcBef>
            </a:pPr>
            <a:r>
              <a:rPr lang="en-US" dirty="0" smtClean="0">
                <a:latin typeface="Arial Narrow" pitchFamily="34" charset="0"/>
              </a:rPr>
              <a:t>Dual credit programs are valuable as they help build confidence and competence while reducing costs, as students do not need to pay college tuition. Some dual credit programs are courses offered within the high school; others require students to travel to a local community college. Some dual credit programs also function as Career &amp; Technical Education, helping students prepare for an apprenticeship or career opportunity.</a:t>
            </a:r>
          </a:p>
          <a:p>
            <a:pPr eaLnBrk="1" hangingPunct="1">
              <a:spcBef>
                <a:spcPct val="0"/>
              </a:spcBef>
              <a:buFontTx/>
              <a:buChar char="•"/>
            </a:pPr>
            <a:endParaRPr lang="en-US" dirty="0" smtClean="0">
              <a:latin typeface="Arial Narrow" pitchFamily="34" charset="0"/>
            </a:endParaRPr>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23AEB6-5DF9-48A6-90C7-1B5C965D0D64}" type="slidenum">
              <a:rPr lang="en-US" smtClean="0"/>
              <a:pPr fontAlgn="base">
                <a:spcBef>
                  <a:spcPct val="0"/>
                </a:spcBef>
                <a:spcAft>
                  <a:spcPct val="0"/>
                </a:spcAft>
                <a:defRPr/>
              </a:pPr>
              <a:t>12</a:t>
            </a:fld>
            <a:endParaRPr lang="en-US" dirty="0" smtClean="0"/>
          </a:p>
        </p:txBody>
      </p:sp>
    </p:spTree>
    <p:extLst>
      <p:ext uri="{BB962C8B-B14F-4D97-AF65-F5344CB8AC3E}">
        <p14:creationId xmlns:p14="http://schemas.microsoft.com/office/powerpoint/2010/main" val="3078181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latin typeface="Arial Narrow" pitchFamily="34" charset="0"/>
              </a:rPr>
              <a:t>Advanced Placement (AP) classes are typically available to students in grades 10-12. Students who complete those classes and then take a College Board-sponsored AP exam in that subject can earn college credit if their scores are high enough. (Note that the awarding of college credit is up to the student’s postsecondary institution.)</a:t>
            </a:r>
          </a:p>
          <a:p>
            <a:pPr eaLnBrk="1" hangingPunct="1">
              <a:spcBef>
                <a:spcPct val="0"/>
              </a:spcBef>
            </a:pPr>
            <a:endParaRPr lang="en-US" dirty="0" smtClean="0">
              <a:latin typeface="Arial Narrow" pitchFamily="34" charset="0"/>
            </a:endParaRPr>
          </a:p>
          <a:p>
            <a:pPr eaLnBrk="1" hangingPunct="1">
              <a:spcBef>
                <a:spcPct val="0"/>
              </a:spcBef>
            </a:pPr>
            <a:r>
              <a:rPr lang="en-US" dirty="0" smtClean="0">
                <a:latin typeface="Arial Narrow" pitchFamily="34" charset="0"/>
              </a:rPr>
              <a:t>AP courses are offered in nearly every subject area, from World History to English to Biology. The courses available to students will depend on your high school’s offerings.</a:t>
            </a:r>
          </a:p>
          <a:p>
            <a:pPr eaLnBrk="1" hangingPunct="1">
              <a:spcBef>
                <a:spcPct val="0"/>
              </a:spcBef>
            </a:pPr>
            <a:endParaRPr lang="en-US" dirty="0" smtClean="0">
              <a:latin typeface="Arial Narrow" pitchFamily="34" charset="0"/>
            </a:endParaRPr>
          </a:p>
          <a:p>
            <a:pPr eaLnBrk="1" hangingPunct="1">
              <a:spcBef>
                <a:spcPct val="0"/>
              </a:spcBef>
            </a:pPr>
            <a:r>
              <a:rPr lang="en-US" dirty="0" smtClean="0">
                <a:latin typeface="Arial Narrow" pitchFamily="34" charset="0"/>
              </a:rPr>
              <a:t>A number of existing AP courses fit well with CTE programs. Both AP and CTE focus on relevance and rigor, and their intertwining will mean more student success after high school. With CTE career fields and AP education, students receive training for work and for life. CTE/AP pairings include courses such as AP Computer Science, AP Studio Art Drawing 2D/3D, AP Environmental Science, AP Psychology, and AP Macroeconomics.</a:t>
            </a:r>
          </a:p>
          <a:p>
            <a:pPr eaLnBrk="1" hangingPunct="1">
              <a:spcBef>
                <a:spcPct val="0"/>
              </a:spcBef>
              <a:buFontTx/>
              <a:buChar char="•"/>
            </a:pPr>
            <a:endParaRPr lang="en-US" dirty="0" smtClean="0">
              <a:latin typeface="Arial Narrow" pitchFamily="34" charset="0"/>
            </a:endParaRPr>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0F3CA8-7078-49E7-9A58-7047247BC38C}" type="slidenum">
              <a:rPr lang="en-US" smtClean="0"/>
              <a:pPr fontAlgn="base">
                <a:spcBef>
                  <a:spcPct val="0"/>
                </a:spcBef>
                <a:spcAft>
                  <a:spcPct val="0"/>
                </a:spcAft>
                <a:defRPr/>
              </a:pPr>
              <a:t>13</a:t>
            </a:fld>
            <a:endParaRPr lang="en-US" dirty="0" smtClean="0"/>
          </a:p>
        </p:txBody>
      </p:sp>
    </p:spTree>
    <p:extLst>
      <p:ext uri="{BB962C8B-B14F-4D97-AF65-F5344CB8AC3E}">
        <p14:creationId xmlns:p14="http://schemas.microsoft.com/office/powerpoint/2010/main" val="36335557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Narrow" pitchFamily="34" charset="0"/>
            </a:endParaRPr>
          </a:p>
          <a:p>
            <a:pPr eaLnBrk="1" hangingPunct="1">
              <a:spcBef>
                <a:spcPct val="0"/>
              </a:spcBef>
            </a:pPr>
            <a:r>
              <a:rPr lang="en-US" dirty="0" smtClean="0">
                <a:latin typeface="Arial Narrow"/>
                <a:cs typeface="Arial Narrow"/>
              </a:rPr>
              <a:t>College in the High School is an opportunity for students to be concurrently enrolled in high school and college and to earn high school and college credit in the same course offered on the high school campus. Costs to students vary with each institution.</a:t>
            </a:r>
          </a:p>
          <a:p>
            <a:pPr eaLnBrk="1" hangingPunct="1">
              <a:spcBef>
                <a:spcPct val="0"/>
              </a:spcBef>
            </a:pPr>
            <a:endParaRPr lang="en-US" dirty="0" smtClean="0">
              <a:latin typeface="Arial Narrow" pitchFamily="34" charset="0"/>
            </a:endParaRPr>
          </a:p>
          <a:p>
            <a:pPr eaLnBrk="1" hangingPunct="1">
              <a:spcBef>
                <a:spcPct val="0"/>
              </a:spcBef>
            </a:pPr>
            <a:r>
              <a:rPr lang="en-US" dirty="0" smtClean="0">
                <a:latin typeface="Arial Narrow" pitchFamily="34" charset="0"/>
              </a:rPr>
              <a:t>College in the High School courses are taught by high school teachers. There must be an inter-local agreement with college for all College in High School courses. </a:t>
            </a:r>
          </a:p>
          <a:p>
            <a:pPr eaLnBrk="1" hangingPunct="1">
              <a:spcBef>
                <a:spcPct val="0"/>
              </a:spcBef>
            </a:pPr>
            <a:endParaRPr lang="en-US" dirty="0" smtClean="0">
              <a:latin typeface="Arial Narrow" pitchFamily="34" charset="0"/>
            </a:endParaRPr>
          </a:p>
          <a:p>
            <a:pPr eaLnBrk="1" hangingPunct="1">
              <a:spcBef>
                <a:spcPct val="0"/>
              </a:spcBef>
            </a:pPr>
            <a:r>
              <a:rPr lang="en-US" dirty="0" smtClean="0">
                <a:latin typeface="Arial Narrow" pitchFamily="34" charset="0"/>
              </a:rPr>
              <a:t>College in High School courses are on both high school and college transcript. </a:t>
            </a:r>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0F3CA8-7078-49E7-9A58-7047247BC38C}" type="slidenum">
              <a:rPr lang="en-US" smtClean="0"/>
              <a:pPr fontAlgn="base">
                <a:spcBef>
                  <a:spcPct val="0"/>
                </a:spcBef>
                <a:spcAft>
                  <a:spcPct val="0"/>
                </a:spcAft>
                <a:defRPr/>
              </a:pPr>
              <a:t>14</a:t>
            </a:fld>
            <a:endParaRPr lang="en-US" dirty="0" smtClean="0"/>
          </a:p>
        </p:txBody>
      </p:sp>
    </p:spTree>
    <p:extLst>
      <p:ext uri="{BB962C8B-B14F-4D97-AF65-F5344CB8AC3E}">
        <p14:creationId xmlns:p14="http://schemas.microsoft.com/office/powerpoint/2010/main" val="39075257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latin typeface="Arial Narrow" pitchFamily="34" charset="0"/>
              </a:rPr>
              <a:t>Washington State’s Running Start program offers qualified high school students to chance to take college-level courses at low cost at a local community college campus.</a:t>
            </a:r>
          </a:p>
          <a:p>
            <a:pPr eaLnBrk="1" hangingPunct="1">
              <a:spcBef>
                <a:spcPct val="0"/>
              </a:spcBef>
            </a:pPr>
            <a:endParaRPr lang="en-US" dirty="0" smtClean="0">
              <a:latin typeface="Arial Narrow" pitchFamily="34" charset="0"/>
            </a:endParaRPr>
          </a:p>
          <a:p>
            <a:pPr eaLnBrk="1" hangingPunct="1">
              <a:spcBef>
                <a:spcPct val="0"/>
              </a:spcBef>
            </a:pPr>
            <a:r>
              <a:rPr lang="en-US" dirty="0" smtClean="0">
                <a:latin typeface="Arial Narrow" pitchFamily="34" charset="0"/>
              </a:rPr>
              <a:t>Running Start gives students the opportunity to take courses in nearly any subject area to help them prepare for college or a career. </a:t>
            </a:r>
          </a:p>
          <a:p>
            <a:pPr eaLnBrk="1" hangingPunct="1">
              <a:spcBef>
                <a:spcPct val="0"/>
              </a:spcBef>
            </a:pPr>
            <a:endParaRPr lang="en-US" dirty="0" smtClean="0">
              <a:latin typeface="Arial Narrow" pitchFamily="34" charset="0"/>
            </a:endParaRPr>
          </a:p>
          <a:p>
            <a:pPr eaLnBrk="1" hangingPunct="1">
              <a:spcBef>
                <a:spcPct val="0"/>
              </a:spcBef>
            </a:pPr>
            <a:r>
              <a:rPr lang="en-US" dirty="0" smtClean="0">
                <a:latin typeface="Arial Narrow" pitchFamily="34" charset="0"/>
              </a:rPr>
              <a:t>Students who are interested should talk with their high school counselor.</a:t>
            </a:r>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0AD5E9-BAD4-4C08-A9B1-3AEE9404EAED}" type="slidenum">
              <a:rPr lang="en-US" smtClean="0"/>
              <a:pPr fontAlgn="base">
                <a:spcBef>
                  <a:spcPct val="0"/>
                </a:spcBef>
                <a:spcAft>
                  <a:spcPct val="0"/>
                </a:spcAft>
                <a:defRPr/>
              </a:pPr>
              <a:t>15</a:t>
            </a:fld>
            <a:endParaRPr lang="en-US" dirty="0" smtClean="0"/>
          </a:p>
        </p:txBody>
      </p:sp>
    </p:spTree>
    <p:extLst>
      <p:ext uri="{BB962C8B-B14F-4D97-AF65-F5344CB8AC3E}">
        <p14:creationId xmlns:p14="http://schemas.microsoft.com/office/powerpoint/2010/main" val="34072113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latin typeface="Arial Narrow" pitchFamily="34" charset="0"/>
              </a:rPr>
              <a:t>Tech Prep awards high school students dual credit for career and technical education (CTE) courses articulated to college programs, when school districts have an articulation agreement with a local community college. Tech Prep dates back to the early 1980s, when business shifted from the industrial age to the age of technology. High schools began refocusing their programs to include more technical training, applied academics and opportunities mentoring and internships in the workplace.</a:t>
            </a:r>
          </a:p>
          <a:p>
            <a:pPr eaLnBrk="1" hangingPunct="1">
              <a:spcBef>
                <a:spcPct val="0"/>
              </a:spcBef>
            </a:pPr>
            <a:r>
              <a:rPr lang="en-US" dirty="0" smtClean="0">
                <a:latin typeface="Arial Narrow" pitchFamily="34" charset="0"/>
              </a:rPr>
              <a:t/>
            </a:r>
            <a:br>
              <a:rPr lang="en-US" dirty="0" smtClean="0">
                <a:latin typeface="Arial Narrow" pitchFamily="34" charset="0"/>
              </a:rPr>
            </a:br>
            <a:r>
              <a:rPr lang="en-US" dirty="0" smtClean="0">
                <a:latin typeface="Arial Narrow" pitchFamily="34" charset="0"/>
              </a:rPr>
              <a:t>Washington State’s Tech Prep is well respected and comprehensive.  All of the state’s 34 community and technical colleges are partners to Tech Prep, with more than 300 public high schools in 204 districts participating. Tech Prep students earn an average of 6 college credits.  </a:t>
            </a:r>
          </a:p>
          <a:p>
            <a:pPr eaLnBrk="1" hangingPunct="1">
              <a:spcBef>
                <a:spcPct val="0"/>
              </a:spcBef>
            </a:pPr>
            <a:endParaRPr lang="en-US" dirty="0" smtClean="0">
              <a:latin typeface="Arial Narrow" pitchFamily="34" charset="0"/>
            </a:endParaRPr>
          </a:p>
          <a:p>
            <a:pPr eaLnBrk="1" hangingPunct="1">
              <a:spcBef>
                <a:spcPct val="0"/>
              </a:spcBef>
            </a:pPr>
            <a:r>
              <a:rPr lang="en-US" dirty="0" smtClean="0">
                <a:latin typeface="Arial Narrow" pitchFamily="34" charset="0"/>
              </a:rPr>
              <a:t>Where a student lives will determine what programs are available through Tech Prep. Tech Prep courses are offered in a variety of fields that include horticulture, environmental science, automotive technology, digital communications, accounting, business, graphic design, and health sciences.</a:t>
            </a:r>
          </a:p>
          <a:p>
            <a:pPr eaLnBrk="1" hangingPunct="1">
              <a:spcBef>
                <a:spcPct val="0"/>
              </a:spcBef>
              <a:buFontTx/>
              <a:buChar char="•"/>
            </a:pPr>
            <a:endParaRPr lang="en-US" dirty="0" smtClean="0">
              <a:latin typeface="Arial Narrow" pitchFamily="34" charset="0"/>
            </a:endParaRPr>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99D16D-52AC-4A22-A6BF-38ABF464CACB}" type="slidenum">
              <a:rPr lang="en-US" smtClean="0"/>
              <a:pPr fontAlgn="base">
                <a:spcBef>
                  <a:spcPct val="0"/>
                </a:spcBef>
                <a:spcAft>
                  <a:spcPct val="0"/>
                </a:spcAft>
                <a:defRPr/>
              </a:pPr>
              <a:t>16</a:t>
            </a:fld>
            <a:endParaRPr lang="en-US" dirty="0" smtClean="0"/>
          </a:p>
        </p:txBody>
      </p:sp>
    </p:spTree>
    <p:extLst>
      <p:ext uri="{BB962C8B-B14F-4D97-AF65-F5344CB8AC3E}">
        <p14:creationId xmlns:p14="http://schemas.microsoft.com/office/powerpoint/2010/main" val="30894556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latin typeface="Arial Narrow" pitchFamily="34" charset="0"/>
              </a:rPr>
              <a:t>Students should realize that the work they do today is preparing them for the future.</a:t>
            </a:r>
          </a:p>
          <a:p>
            <a:pPr eaLnBrk="1" hangingPunct="1">
              <a:spcBef>
                <a:spcPct val="0"/>
              </a:spcBef>
            </a:pPr>
            <a:endParaRPr lang="en-US" dirty="0" smtClean="0">
              <a:latin typeface="Arial Narrow" pitchFamily="34" charset="0"/>
            </a:endParaRPr>
          </a:p>
          <a:p>
            <a:pPr eaLnBrk="1" hangingPunct="1">
              <a:spcBef>
                <a:spcPct val="0"/>
              </a:spcBef>
            </a:pPr>
            <a:r>
              <a:rPr lang="en-US" dirty="0" smtClean="0">
                <a:latin typeface="Arial Narrow" pitchFamily="34" charset="0"/>
              </a:rPr>
              <a:t>They should use the remainder of their time in high school to prepare for postsecondary – particularly by taking advanced, CTE, and dual credit courses.</a:t>
            </a:r>
          </a:p>
          <a:p>
            <a:pPr eaLnBrk="1" hangingPunct="1">
              <a:spcBef>
                <a:spcPct val="0"/>
              </a:spcBef>
            </a:pPr>
            <a:endParaRPr lang="en-US" dirty="0" smtClean="0">
              <a:latin typeface="Arial Narrow" pitchFamily="34" charset="0"/>
            </a:endParaRPr>
          </a:p>
          <a:p>
            <a:pPr eaLnBrk="1" hangingPunct="1">
              <a:spcBef>
                <a:spcPct val="0"/>
              </a:spcBef>
            </a:pPr>
            <a:r>
              <a:rPr lang="en-US" dirty="0" smtClean="0">
                <a:latin typeface="Arial Narrow" pitchFamily="34" charset="0"/>
              </a:rPr>
              <a:t>In addition, students should be encouraged to get involved in extracurricular activities and athletics so that they will be engaged with the school community.</a:t>
            </a:r>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8D6E5B3-6533-4C8E-8921-DCA2E547DBF9}" type="slidenum">
              <a:rPr lang="en-US" smtClean="0"/>
              <a:pPr fontAlgn="base">
                <a:spcBef>
                  <a:spcPct val="0"/>
                </a:spcBef>
                <a:spcAft>
                  <a:spcPct val="0"/>
                </a:spcAft>
                <a:defRPr/>
              </a:pPr>
              <a:t>17</a:t>
            </a:fld>
            <a:endParaRPr lang="en-US" dirty="0" smtClean="0"/>
          </a:p>
        </p:txBody>
      </p:sp>
    </p:spTree>
    <p:extLst>
      <p:ext uri="{BB962C8B-B14F-4D97-AF65-F5344CB8AC3E}">
        <p14:creationId xmlns:p14="http://schemas.microsoft.com/office/powerpoint/2010/main" val="23868812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dirty="0" smtClean="0"/>
          </a:p>
        </p:txBody>
      </p:sp>
      <p:sp>
        <p:nvSpPr>
          <p:cNvPr id="522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AFD1A03-E48A-429A-86F9-A60CDC7EE94E}" type="slidenum">
              <a:rPr lang="en-US" altLang="en-US">
                <a:latin typeface="Calibri" panose="020F0502020204030204" pitchFamily="34" charset="0"/>
              </a:rPr>
              <a:pPr eaLnBrk="1" hangingPunct="1"/>
              <a:t>18</a:t>
            </a:fld>
            <a:endParaRPr lang="en-US" altLang="en-US">
              <a:latin typeface="Calibri" panose="020F0502020204030204" pitchFamily="34" charset="0"/>
            </a:endParaRPr>
          </a:p>
        </p:txBody>
      </p:sp>
    </p:spTree>
    <p:extLst>
      <p:ext uri="{BB962C8B-B14F-4D97-AF65-F5344CB8AC3E}">
        <p14:creationId xmlns:p14="http://schemas.microsoft.com/office/powerpoint/2010/main" val="17251577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smtClean="0"/>
          </a:p>
        </p:txBody>
      </p:sp>
      <p:sp>
        <p:nvSpPr>
          <p:cNvPr id="532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B293324-62BA-4378-930E-548B86528CF5}" type="slidenum">
              <a:rPr lang="en-US" altLang="en-US">
                <a:latin typeface="Calibri" panose="020F0502020204030204" pitchFamily="34" charset="0"/>
              </a:rPr>
              <a:pPr eaLnBrk="1" hangingPunct="1"/>
              <a:t>19</a:t>
            </a:fld>
            <a:endParaRPr lang="en-US" altLang="en-US">
              <a:latin typeface="Calibri" panose="020F0502020204030204" pitchFamily="34" charset="0"/>
            </a:endParaRPr>
          </a:p>
        </p:txBody>
      </p:sp>
    </p:spTree>
    <p:extLst>
      <p:ext uri="{BB962C8B-B14F-4D97-AF65-F5344CB8AC3E}">
        <p14:creationId xmlns:p14="http://schemas.microsoft.com/office/powerpoint/2010/main" val="3033477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2</a:t>
            </a:fld>
            <a:endParaRPr lang="en-US"/>
          </a:p>
        </p:txBody>
      </p:sp>
    </p:spTree>
    <p:extLst>
      <p:ext uri="{BB962C8B-B14F-4D97-AF65-F5344CB8AC3E}">
        <p14:creationId xmlns:p14="http://schemas.microsoft.com/office/powerpoint/2010/main" val="4241882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courses students plan to take are extremely important, both in helping them graduate from high school and in setting them on their course toward college and career. Because their choice of courses will determine whether they are qualified for postsecondary programs, it’s important for them to realize that getting into a postsecondary program – 4-year college, 2-year community college, trade or technical school, an apprenticeship program or military training program – will likely have admission requirements that they need to work on throughout their time in high school.</a:t>
            </a:r>
          </a:p>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3</a:t>
            </a:fld>
            <a:endParaRPr lang="en-US"/>
          </a:p>
        </p:txBody>
      </p:sp>
    </p:spTree>
    <p:extLst>
      <p:ext uri="{BB962C8B-B14F-4D97-AF65-F5344CB8AC3E}">
        <p14:creationId xmlns:p14="http://schemas.microsoft.com/office/powerpoint/2010/main" val="3120979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Many</a:t>
            </a:r>
            <a:r>
              <a:rPr lang="en-US" baseline="0" dirty="0" smtClean="0"/>
              <a:t> people think college is just a four year program, but there are many options. We want students to find the right fit. </a:t>
            </a:r>
            <a:r>
              <a:rPr lang="en-US" sz="1200" kern="1200" dirty="0" smtClean="0">
                <a:solidFill>
                  <a:schemeClr val="tx1"/>
                </a:solidFill>
                <a:effectLst/>
                <a:latin typeface="+mn-lt"/>
                <a:ea typeface="+mn-ea"/>
                <a:cs typeface="+mn-cs"/>
              </a:rPr>
              <a:t>Explain that this is called “postsecondary education” because it is after (or “post”) high school (secondary education). Postsecondary education is often called “college”. College can be 4-year university, 2-year college or technical college, military training, certificate programs, or apprenticeships. </a:t>
            </a:r>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4</a:t>
            </a:fld>
            <a:endParaRPr lang="en-US"/>
          </a:p>
        </p:txBody>
      </p:sp>
    </p:spTree>
    <p:extLst>
      <p:ext uri="{BB962C8B-B14F-4D97-AF65-F5344CB8AC3E}">
        <p14:creationId xmlns:p14="http://schemas.microsoft.com/office/powerpoint/2010/main" val="3334474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ct val="0"/>
              </a:spcBef>
              <a:buFont typeface="Arial" panose="020B0604020202020204" pitchFamily="34" charset="0"/>
              <a:buChar char="•"/>
            </a:pPr>
            <a:r>
              <a:rPr lang="en-US" dirty="0" smtClean="0"/>
              <a:t>Now is a good time for students to set goals about their career path.  Matching the career plan with student’s Personalized Pathway, based on the High School &amp; Beyond Plan can be started in middle school. </a:t>
            </a:r>
          </a:p>
          <a:p>
            <a:pPr marL="171450" indent="-171450">
              <a:buFont typeface="Arial" panose="020B0604020202020204" pitchFamily="34" charset="0"/>
              <a:buChar char="•"/>
            </a:pPr>
            <a:r>
              <a:rPr lang="en-US" dirty="0" smtClean="0"/>
              <a:t>You might want to introduce Washington State’s Career Bridge: www.careerbridge.wa.gov/. Students can learn about different careers there. They might also be able to conduct career interviews or participate in job shadows or internships.</a:t>
            </a:r>
          </a:p>
          <a:p>
            <a:pPr marL="171450" indent="-171450">
              <a:buFont typeface="Arial" panose="020B0604020202020204" pitchFamily="34" charset="0"/>
              <a:buChar char="•"/>
            </a:pPr>
            <a:r>
              <a:rPr lang="en-US" dirty="0" smtClean="0"/>
              <a:t>To keep their options open, students should also be encouraged to take the most advanced courses possible during high school – with success.</a:t>
            </a:r>
          </a:p>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5</a:t>
            </a:fld>
            <a:endParaRPr lang="en-US"/>
          </a:p>
        </p:txBody>
      </p:sp>
    </p:spTree>
    <p:extLst>
      <p:ext uri="{BB962C8B-B14F-4D97-AF65-F5344CB8AC3E}">
        <p14:creationId xmlns:p14="http://schemas.microsoft.com/office/powerpoint/2010/main" val="2402691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Arial Narrow" pitchFamily="34" charset="0"/>
              </a:rPr>
              <a:t>Students in high school need to think about several types of credit requirements:</a:t>
            </a:r>
          </a:p>
          <a:p>
            <a:pPr eaLnBrk="1" hangingPunct="1">
              <a:spcBef>
                <a:spcPct val="0"/>
              </a:spcBef>
              <a:buFontTx/>
              <a:buChar char="•"/>
            </a:pPr>
            <a:r>
              <a:rPr lang="en-US" dirty="0" smtClean="0">
                <a:latin typeface="Arial Narrow" pitchFamily="34" charset="0"/>
              </a:rPr>
              <a:t>First are the </a:t>
            </a:r>
            <a:r>
              <a:rPr lang="en-US" b="1" dirty="0" smtClean="0">
                <a:latin typeface="Arial Narrow" pitchFamily="34" charset="0"/>
              </a:rPr>
              <a:t>state’s high school graduation requirements</a:t>
            </a:r>
            <a:r>
              <a:rPr lang="en-US" dirty="0" smtClean="0">
                <a:latin typeface="Arial Narrow" pitchFamily="34" charset="0"/>
              </a:rPr>
              <a:t>. These are the MINIMUM number of course credits needed to graduate from high school. This slide lists the statewide requirement resources. In addition, the State Board of Education has adopted a 24-credit requirement for high school graduation starting with Class of 2019.</a:t>
            </a:r>
          </a:p>
          <a:p>
            <a:pPr eaLnBrk="1" hangingPunct="1">
              <a:spcBef>
                <a:spcPct val="0"/>
              </a:spcBef>
              <a:buFontTx/>
              <a:buChar char="•"/>
            </a:pPr>
            <a:r>
              <a:rPr lang="en-US" dirty="0" smtClean="0">
                <a:latin typeface="Arial Narrow" pitchFamily="34" charset="0"/>
              </a:rPr>
              <a:t>Next are </a:t>
            </a:r>
            <a:r>
              <a:rPr lang="en-US" b="1" dirty="0" smtClean="0">
                <a:latin typeface="Arial Narrow" pitchFamily="34" charset="0"/>
              </a:rPr>
              <a:t>your district’s graduation requirements.</a:t>
            </a:r>
            <a:r>
              <a:rPr lang="en-US" dirty="0" smtClean="0">
                <a:latin typeface="Arial Narrow" pitchFamily="34" charset="0"/>
              </a:rPr>
              <a:t> Many school districts impose more rigorous minimum requirements than the state’s.</a:t>
            </a:r>
          </a:p>
          <a:p>
            <a:pPr eaLnBrk="1" hangingPunct="1">
              <a:spcBef>
                <a:spcPct val="0"/>
              </a:spcBef>
              <a:buFontTx/>
              <a:buChar char="•"/>
            </a:pPr>
            <a:r>
              <a:rPr lang="en-US" dirty="0" smtClean="0">
                <a:latin typeface="Arial Narrow" pitchFamily="34" charset="0"/>
              </a:rPr>
              <a:t>Students should also consider the </a:t>
            </a:r>
            <a:r>
              <a:rPr lang="en-US" b="1" dirty="0" smtClean="0">
                <a:latin typeface="Arial Narrow" pitchFamily="34" charset="0"/>
              </a:rPr>
              <a:t>College Academic Distribution Requirements </a:t>
            </a:r>
            <a:r>
              <a:rPr lang="en-US" dirty="0" smtClean="0">
                <a:latin typeface="Arial Narrow" pitchFamily="34" charset="0"/>
              </a:rPr>
              <a:t>(CADRs) or the minimum course credits students need to be eligible for admission to a Washington State public four-year college or university. These CADRs are also minimums – many colleges require more. Selective colleges require significantly more credits.</a:t>
            </a:r>
          </a:p>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6</a:t>
            </a:fld>
            <a:endParaRPr lang="en-US"/>
          </a:p>
        </p:txBody>
      </p:sp>
    </p:spTree>
    <p:extLst>
      <p:ext uri="{BB962C8B-B14F-4D97-AF65-F5344CB8AC3E}">
        <p14:creationId xmlns:p14="http://schemas.microsoft.com/office/powerpoint/2010/main" val="2393368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Arial Narrow" pitchFamily="34" charset="0"/>
              </a:rPr>
              <a:t>Researchers have found that the rigor of a student’s high school course load is a key determinant of that student’s success in postsecondary. It is important that students take the most advanced courses possible. To take advantage of these programs, though, students need to know about them. In particular, they should be aware of three different types of opportunities:</a:t>
            </a:r>
          </a:p>
          <a:p>
            <a:pPr eaLnBrk="1" hangingPunct="1">
              <a:spcBef>
                <a:spcPct val="0"/>
              </a:spcBef>
              <a:buFontTx/>
              <a:buChar char="•"/>
            </a:pPr>
            <a:r>
              <a:rPr lang="en-US" b="1" dirty="0" smtClean="0">
                <a:latin typeface="Arial Narrow" pitchFamily="34" charset="0"/>
              </a:rPr>
              <a:t>Advanced courses</a:t>
            </a:r>
            <a:r>
              <a:rPr lang="en-US" dirty="0" smtClean="0">
                <a:latin typeface="Arial Narrow" pitchFamily="34" charset="0"/>
              </a:rPr>
              <a:t>, such as honors courses, International Baccalaureate (IB) programs or Advanced Placement (AP) opportunities</a:t>
            </a:r>
          </a:p>
          <a:p>
            <a:pPr eaLnBrk="1" hangingPunct="1">
              <a:spcBef>
                <a:spcPct val="0"/>
              </a:spcBef>
              <a:buFontTx/>
              <a:buChar char="•"/>
            </a:pPr>
            <a:r>
              <a:rPr lang="en-US" b="1" dirty="0" smtClean="0">
                <a:latin typeface="Arial Narrow" pitchFamily="34" charset="0"/>
              </a:rPr>
              <a:t>Career &amp; Technical Education</a:t>
            </a:r>
            <a:r>
              <a:rPr lang="en-US" dirty="0" smtClean="0">
                <a:latin typeface="Arial Narrow" pitchFamily="34" charset="0"/>
              </a:rPr>
              <a:t> (CTE) courses and programs, that may include Skills Center courses, pre-apprenticeships, and other hands-on learning opportunities</a:t>
            </a:r>
          </a:p>
          <a:p>
            <a:pPr eaLnBrk="1" hangingPunct="1">
              <a:spcBef>
                <a:spcPct val="0"/>
              </a:spcBef>
              <a:buFontTx/>
              <a:buChar char="•"/>
            </a:pPr>
            <a:r>
              <a:rPr lang="en-US" b="1" dirty="0" smtClean="0">
                <a:latin typeface="Arial Narrow" pitchFamily="34" charset="0"/>
              </a:rPr>
              <a:t>Dual credit courses </a:t>
            </a:r>
            <a:r>
              <a:rPr lang="en-US" dirty="0" smtClean="0">
                <a:latin typeface="Arial Narrow" pitchFamily="34" charset="0"/>
              </a:rPr>
              <a:t>(such as AP, IB, College in High School, Running Start, and Tech Prep) that give students the opportunity to earn college credit while in high school</a:t>
            </a:r>
          </a:p>
          <a:p>
            <a:pPr eaLnBrk="1" hangingPunct="1">
              <a:spcBef>
                <a:spcPct val="0"/>
              </a:spcBef>
            </a:pPr>
            <a:endParaRPr lang="en-US" dirty="0" smtClean="0">
              <a:latin typeface="Arial Narrow" pitchFamily="34" charset="0"/>
            </a:endParaRPr>
          </a:p>
          <a:p>
            <a:pPr eaLnBrk="1" hangingPunct="1">
              <a:spcBef>
                <a:spcPct val="0"/>
              </a:spcBef>
            </a:pPr>
            <a:r>
              <a:rPr lang="en-US" dirty="0" smtClean="0">
                <a:latin typeface="Arial Narrow" pitchFamily="34" charset="0"/>
              </a:rPr>
              <a:t>Because many of these course opportunities have prerequisites, it’s important that students understand what they must do to qualify. </a:t>
            </a:r>
            <a:r>
              <a:rPr lang="en-US" b="1" dirty="0" smtClean="0">
                <a:latin typeface="Arial Narrow" pitchFamily="34" charset="0"/>
              </a:rPr>
              <a:t>Please feel free to customize the next group of slides or add slides with information specific to your school’s programs.</a:t>
            </a:r>
          </a:p>
          <a:p>
            <a:pPr eaLnBrk="1" hangingPunct="1">
              <a:spcBef>
                <a:spcPct val="0"/>
              </a:spcBef>
            </a:pPr>
            <a:endParaRPr lang="en-US" dirty="0" smtClean="0">
              <a:latin typeface="Arial Narrow" pitchFamily="34" charset="0"/>
            </a:endParaRPr>
          </a:p>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7</a:t>
            </a:fld>
            <a:endParaRPr lang="en-US"/>
          </a:p>
        </p:txBody>
      </p:sp>
    </p:spTree>
    <p:extLst>
      <p:ext uri="{BB962C8B-B14F-4D97-AF65-F5344CB8AC3E}">
        <p14:creationId xmlns:p14="http://schemas.microsoft.com/office/powerpoint/2010/main" val="3796920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latin typeface="Arial Narrow" pitchFamily="34" charset="0"/>
              </a:rPr>
              <a:t>Advanced courses are a key determinant of students’ success in postsecondary. That means taking as many years of math and science as possible, and being aware of the prerequisites for higher-level math and science courses.</a:t>
            </a:r>
          </a:p>
          <a:p>
            <a:pPr eaLnBrk="1" hangingPunct="1">
              <a:spcBef>
                <a:spcPct val="0"/>
              </a:spcBef>
            </a:pPr>
            <a:endParaRPr lang="en-US" dirty="0" smtClean="0">
              <a:latin typeface="Arial Narrow" pitchFamily="34" charset="0"/>
            </a:endParaRPr>
          </a:p>
          <a:p>
            <a:pPr eaLnBrk="1" hangingPunct="1">
              <a:spcBef>
                <a:spcPct val="0"/>
              </a:spcBef>
            </a:pPr>
            <a:r>
              <a:rPr lang="en-US" dirty="0" smtClean="0">
                <a:latin typeface="Arial Narrow" pitchFamily="34" charset="0"/>
              </a:rPr>
              <a:t>Students should also know whether your high school offers honors courses and what they must do to apply for honors. Honors courses typically cover more material and more advanced material so that students can more quickly move on to advanced courses.</a:t>
            </a:r>
          </a:p>
          <a:p>
            <a:pPr eaLnBrk="1" hangingPunct="1">
              <a:spcBef>
                <a:spcPct val="0"/>
              </a:spcBef>
            </a:pPr>
            <a:endParaRPr lang="en-US" dirty="0" smtClean="0">
              <a:latin typeface="Arial Narrow" pitchFamily="34" charset="0"/>
            </a:endParaRPr>
          </a:p>
          <a:p>
            <a:pPr eaLnBrk="1" hangingPunct="1">
              <a:spcBef>
                <a:spcPct val="0"/>
              </a:spcBef>
            </a:pPr>
            <a:r>
              <a:rPr lang="en-US" dirty="0" smtClean="0">
                <a:latin typeface="Arial Narrow" pitchFamily="34" charset="0"/>
              </a:rPr>
              <a:t>In addition, students (and their families) should know about any special programs your school offers, as many of these programs may require prerequisites. </a:t>
            </a:r>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2A44DC6-ED67-4841-8CB9-84CE747C11DC}" type="slidenum">
              <a:rPr lang="en-US" smtClean="0"/>
              <a:pPr fontAlgn="base">
                <a:spcBef>
                  <a:spcPct val="0"/>
                </a:spcBef>
                <a:spcAft>
                  <a:spcPct val="0"/>
                </a:spcAft>
                <a:defRPr/>
              </a:pPr>
              <a:t>8</a:t>
            </a:fld>
            <a:endParaRPr lang="en-US" dirty="0" smtClean="0"/>
          </a:p>
        </p:txBody>
      </p:sp>
    </p:spTree>
    <p:extLst>
      <p:ext uri="{BB962C8B-B14F-4D97-AF65-F5344CB8AC3E}">
        <p14:creationId xmlns:p14="http://schemas.microsoft.com/office/powerpoint/2010/main" val="3632857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latin typeface="Arial Narrow" pitchFamily="34" charset="0"/>
              </a:rPr>
              <a:t>Career &amp; Technical Education programs serve students throughout Washington State by giving them industry-recognized training, 21</a:t>
            </a:r>
            <a:r>
              <a:rPr lang="en-US" baseline="30000" dirty="0" smtClean="0">
                <a:latin typeface="Arial Narrow" pitchFamily="34" charset="0"/>
              </a:rPr>
              <a:t>st</a:t>
            </a:r>
            <a:r>
              <a:rPr lang="en-US" dirty="0" smtClean="0">
                <a:latin typeface="Arial Narrow" pitchFamily="34" charset="0"/>
              </a:rPr>
              <a:t> century skills, and the knowledge to succeed in college or career.</a:t>
            </a:r>
          </a:p>
          <a:p>
            <a:pPr eaLnBrk="1" hangingPunct="1">
              <a:spcBef>
                <a:spcPct val="0"/>
              </a:spcBef>
            </a:pPr>
            <a:endParaRPr lang="en-US" dirty="0" smtClean="0">
              <a:latin typeface="Arial Narrow" pitchFamily="34" charset="0"/>
            </a:endParaRPr>
          </a:p>
          <a:p>
            <a:pPr eaLnBrk="1" hangingPunct="1">
              <a:spcBef>
                <a:spcPct val="0"/>
              </a:spcBef>
            </a:pPr>
            <a:r>
              <a:rPr lang="en-US" dirty="0" smtClean="0">
                <a:latin typeface="Arial Narrow" pitchFamily="34" charset="0"/>
              </a:rPr>
              <a:t>CTE helps students explore career opportunities while they are still in school, focusing in particular on high-demand, high-wage occupations in health sciences, science, technology, engineering and math, and construction. CTE can provide students with options that link middle school to high school and to postsecondary opportunities, blend academic and technical studies, and connect students to their goals for the future.</a:t>
            </a:r>
          </a:p>
          <a:p>
            <a:pPr eaLnBrk="1" hangingPunct="1">
              <a:spcBef>
                <a:spcPct val="0"/>
              </a:spcBef>
            </a:pPr>
            <a:endParaRPr lang="en-US" dirty="0" smtClean="0">
              <a:latin typeface="Arial Narrow" pitchFamily="34" charset="0"/>
            </a:endParaRPr>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5C5EEA-FB32-4D60-B390-5D14A5AE5B02}" type="slidenum">
              <a:rPr lang="en-US" smtClean="0"/>
              <a:pPr fontAlgn="base">
                <a:spcBef>
                  <a:spcPct val="0"/>
                </a:spcBef>
                <a:spcAft>
                  <a:spcPct val="0"/>
                </a:spcAft>
                <a:defRPr/>
              </a:pPr>
              <a:t>9</a:t>
            </a:fld>
            <a:endParaRPr lang="en-US" dirty="0" smtClean="0"/>
          </a:p>
        </p:txBody>
      </p:sp>
    </p:spTree>
    <p:extLst>
      <p:ext uri="{BB962C8B-B14F-4D97-AF65-F5344CB8AC3E}">
        <p14:creationId xmlns:p14="http://schemas.microsoft.com/office/powerpoint/2010/main" val="3689285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9684229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35305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42628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CC7EB0C-C4C5-4AF8-9913-1F04FB664DA7}" type="datetime1">
              <a:rPr lang="en-US" smtClean="0">
                <a:solidFill>
                  <a:srgbClr val="44546A">
                    <a:lumMod val="75000"/>
                  </a:srgbClr>
                </a:solidFill>
              </a:rPr>
              <a:t>8/16/2019</a:t>
            </a:fld>
            <a:endParaRPr lang="en-US">
              <a:solidFill>
                <a:srgbClr val="44546A">
                  <a:lumMod val="75000"/>
                </a:srgbClr>
              </a:solidFill>
            </a:endParaRPr>
          </a:p>
        </p:txBody>
      </p:sp>
      <p:sp>
        <p:nvSpPr>
          <p:cNvPr id="4" name="Footer Placeholder 3"/>
          <p:cNvSpPr>
            <a:spLocks noGrp="1"/>
          </p:cNvSpPr>
          <p:nvPr>
            <p:ph type="ftr" sz="quarter" idx="11"/>
          </p:nvPr>
        </p:nvSpPr>
        <p:spPr/>
        <p:txBody>
          <a:bodyPr/>
          <a:lstStyle/>
          <a:p>
            <a:r>
              <a:rPr lang="en-US" smtClean="0">
                <a:solidFill>
                  <a:srgbClr val="44546A">
                    <a:lumMod val="75000"/>
                  </a:srgbClr>
                </a:solidFill>
              </a:rPr>
              <a:t>Washington Student Achievement Council</a:t>
            </a:r>
            <a:endParaRPr lang="en-US" dirty="0">
              <a:solidFill>
                <a:srgbClr val="44546A">
                  <a:lumMod val="75000"/>
                </a:srgbClr>
              </a:solidFill>
            </a:endParaRPr>
          </a:p>
        </p:txBody>
      </p:sp>
      <p:sp>
        <p:nvSpPr>
          <p:cNvPr id="5" name="Slide Number Placeholder 4"/>
          <p:cNvSpPr>
            <a:spLocks noGrp="1"/>
          </p:cNvSpPr>
          <p:nvPr>
            <p:ph type="sldNum" sz="quarter" idx="12"/>
          </p:nvPr>
        </p:nvSpPr>
        <p:spPr/>
        <p:txBody>
          <a:bodyPr/>
          <a:lstStyle/>
          <a:p>
            <a:fld id="{32812E0E-C58D-45CD-BD69-23634E9A667D}" type="slidenum">
              <a:rPr lang="en-US" smtClean="0">
                <a:solidFill>
                  <a:srgbClr val="44546A">
                    <a:lumMod val="75000"/>
                  </a:srgbClr>
                </a:solidFill>
              </a:rPr>
              <a:pPr/>
              <a:t>‹#›</a:t>
            </a:fld>
            <a:endParaRPr lang="en-US">
              <a:solidFill>
                <a:srgbClr val="44546A">
                  <a:lumMod val="75000"/>
                </a:srgbClr>
              </a:solidFill>
            </a:endParaRPr>
          </a:p>
        </p:txBody>
      </p:sp>
      <p:sp>
        <p:nvSpPr>
          <p:cNvPr id="6" name="Rectangle 5"/>
          <p:cNvSpPr/>
          <p:nvPr userDrawn="1"/>
        </p:nvSpPr>
        <p:spPr>
          <a:xfrm>
            <a:off x="0" y="525380"/>
            <a:ext cx="9144000" cy="998621"/>
          </a:xfrm>
          <a:prstGeom prst="rect">
            <a:avLst/>
          </a:prstGeom>
          <a:solidFill>
            <a:srgbClr val="154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698" y="589548"/>
            <a:ext cx="541131" cy="840559"/>
          </a:xfrm>
          <a:prstGeom prst="rect">
            <a:avLst/>
          </a:prstGeom>
        </p:spPr>
      </p:pic>
      <p:sp>
        <p:nvSpPr>
          <p:cNvPr id="8" name="Title 1"/>
          <p:cNvSpPr>
            <a:spLocks noGrp="1"/>
          </p:cNvSpPr>
          <p:nvPr>
            <p:ph type="title"/>
          </p:nvPr>
        </p:nvSpPr>
        <p:spPr>
          <a:xfrm>
            <a:off x="628650" y="693964"/>
            <a:ext cx="7886700" cy="996724"/>
          </a:xfrm>
        </p:spPr>
        <p:txBody>
          <a:bodyPr>
            <a:normAutofit/>
          </a:bodyPr>
          <a:lstStyle>
            <a:lvl1pPr>
              <a:defRPr sz="2700">
                <a:solidFill>
                  <a:schemeClr val="bg1"/>
                </a:solidFill>
                <a:latin typeface="Trajan Pro" panose="02020502050506020301" pitchFamily="18" charset="0"/>
              </a:defRPr>
            </a:lvl1pPr>
          </a:lstStyle>
          <a:p>
            <a:r>
              <a:rPr lang="en-US" dirty="0" smtClean="0"/>
              <a:t>Click to edit Master title style</a:t>
            </a:r>
            <a:endParaRPr lang="en-US" dirty="0"/>
          </a:p>
        </p:txBody>
      </p:sp>
      <p:sp>
        <p:nvSpPr>
          <p:cNvPr id="10" name="Content Placeholder 9"/>
          <p:cNvSpPr>
            <a:spLocks noGrp="1"/>
          </p:cNvSpPr>
          <p:nvPr>
            <p:ph sz="quarter" idx="13"/>
          </p:nvPr>
        </p:nvSpPr>
        <p:spPr>
          <a:xfrm>
            <a:off x="628650" y="1966913"/>
            <a:ext cx="3743325" cy="4205287"/>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9"/>
          <p:cNvSpPr>
            <a:spLocks noGrp="1"/>
          </p:cNvSpPr>
          <p:nvPr>
            <p:ph sz="quarter" idx="14"/>
          </p:nvPr>
        </p:nvSpPr>
        <p:spPr>
          <a:xfrm>
            <a:off x="4772025" y="1966913"/>
            <a:ext cx="3743325" cy="4205287"/>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4128626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47054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8/16/2019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35434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11258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1585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76438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0626670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smtClean="0"/>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3949528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96DFF08F-DC6B-4601-B491-B0F83F6DD2DA}" type="datetimeFigureOut">
              <a:rPr lang="en-US" smtClean="0"/>
              <a:pPr/>
              <a:t>8/16/2019</a:t>
            </a:fld>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1214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96DFF08F-DC6B-4601-B491-B0F83F6DD2DA}" type="datetimeFigureOut">
              <a:rPr lang="en-US" smtClean="0"/>
              <a:pPr/>
              <a:t>8/16/2019</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9538151"/>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01" r:id="rId12"/>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k12.wa.us/graduationrequirement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readysetgrad.org/search/node/minimum%20college%20admissions"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8000" dirty="0" smtClean="0"/>
              <a:t>Planning for High School &amp; Beyond </a:t>
            </a:r>
            <a:endParaRPr lang="en-US" sz="4900" dirty="0"/>
          </a:p>
        </p:txBody>
      </p:sp>
      <p:sp>
        <p:nvSpPr>
          <p:cNvPr id="5" name="Subtitle 4"/>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5483" y="6131169"/>
            <a:ext cx="1815381" cy="640080"/>
          </a:xfrm>
          <a:prstGeom prst="rect">
            <a:avLst/>
          </a:prstGeom>
        </p:spPr>
      </p:pic>
    </p:spTree>
    <p:extLst>
      <p:ext uri="{BB962C8B-B14F-4D97-AF65-F5344CB8AC3E}">
        <p14:creationId xmlns:p14="http://schemas.microsoft.com/office/powerpoint/2010/main" val="3028071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ln w="15875"/>
        </p:spPr>
        <p:txBody>
          <a:bodyPr rtlCol="0">
            <a:normAutofit/>
          </a:bodyPr>
          <a:lstStyle/>
          <a:p>
            <a:pPr eaLnBrk="1" fontAlgn="auto" hangingPunct="1">
              <a:spcAft>
                <a:spcPts val="0"/>
              </a:spcAft>
              <a:defRPr/>
            </a:pPr>
            <a:r>
              <a:rPr lang="en-US" dirty="0"/>
              <a:t>CTE </a:t>
            </a:r>
            <a:r>
              <a:rPr lang="en-US" dirty="0" smtClean="0"/>
              <a:t>skills centers</a:t>
            </a:r>
            <a:endParaRPr lang="en-US" dirty="0"/>
          </a:p>
        </p:txBody>
      </p:sp>
      <p:sp>
        <p:nvSpPr>
          <p:cNvPr id="10" name="Content Placeholder 9"/>
          <p:cNvSpPr>
            <a:spLocks noGrp="1"/>
          </p:cNvSpPr>
          <p:nvPr>
            <p:ph idx="1"/>
          </p:nvPr>
        </p:nvSpPr>
        <p:spPr/>
        <p:txBody>
          <a:bodyPr rtlCol="0">
            <a:normAutofit lnSpcReduction="10000"/>
          </a:bodyPr>
          <a:lstStyle/>
          <a:p>
            <a:pPr eaLnBrk="1" fontAlgn="auto" hangingPunct="1">
              <a:spcBef>
                <a:spcPts val="1200"/>
              </a:spcBef>
              <a:spcAft>
                <a:spcPts val="1200"/>
              </a:spcAft>
              <a:buFont typeface="Courier New" panose="02070309020205020404" pitchFamily="49" charset="0"/>
              <a:buChar char="o"/>
              <a:defRPr/>
            </a:pPr>
            <a:r>
              <a:rPr lang="en-US" sz="2800" dirty="0"/>
              <a:t>Regional high schools for CTE </a:t>
            </a:r>
            <a:r>
              <a:rPr lang="en-US" sz="2800" dirty="0" smtClean="0"/>
              <a:t>classes.</a:t>
            </a:r>
            <a:endParaRPr lang="en-US" sz="2800" dirty="0"/>
          </a:p>
          <a:p>
            <a:pPr eaLnBrk="1" fontAlgn="auto" hangingPunct="1">
              <a:spcBef>
                <a:spcPts val="1200"/>
              </a:spcBef>
              <a:spcAft>
                <a:spcPts val="1200"/>
              </a:spcAft>
              <a:buFont typeface="Courier New" panose="02070309020205020404" pitchFamily="49" charset="0"/>
              <a:buChar char="o"/>
              <a:defRPr/>
            </a:pPr>
            <a:r>
              <a:rPr lang="en-US" sz="2800" dirty="0"/>
              <a:t>Attend regular high school half day, Skills Center half </a:t>
            </a:r>
            <a:r>
              <a:rPr lang="en-US" sz="2800" dirty="0" smtClean="0"/>
              <a:t>day.</a:t>
            </a:r>
            <a:endParaRPr lang="en-US" sz="2800" dirty="0"/>
          </a:p>
          <a:p>
            <a:pPr eaLnBrk="1" fontAlgn="auto" hangingPunct="1">
              <a:spcBef>
                <a:spcPts val="1200"/>
              </a:spcBef>
              <a:spcAft>
                <a:spcPts val="1200"/>
              </a:spcAft>
              <a:buFont typeface="Courier New" panose="02070309020205020404" pitchFamily="49" charset="0"/>
              <a:buChar char="o"/>
              <a:defRPr/>
            </a:pPr>
            <a:r>
              <a:rPr lang="en-US" sz="2800" dirty="0"/>
              <a:t>Skills Center programs may include: </a:t>
            </a:r>
          </a:p>
          <a:p>
            <a:pPr lvl="1" eaLnBrk="1" fontAlgn="auto" hangingPunct="1">
              <a:spcBef>
                <a:spcPts val="0"/>
              </a:spcBef>
              <a:spcAft>
                <a:spcPts val="0"/>
              </a:spcAft>
              <a:buFont typeface="Courier New" pitchFamily="49" charset="0"/>
              <a:buChar char="o"/>
              <a:defRPr/>
            </a:pPr>
            <a:r>
              <a:rPr lang="en-US" sz="2400" dirty="0"/>
              <a:t>Computer </a:t>
            </a:r>
            <a:r>
              <a:rPr lang="en-US" sz="2400" dirty="0" smtClean="0"/>
              <a:t>programming.</a:t>
            </a:r>
            <a:endParaRPr lang="en-US" sz="2400" dirty="0"/>
          </a:p>
          <a:p>
            <a:pPr lvl="1" eaLnBrk="1" fontAlgn="auto" hangingPunct="1">
              <a:spcBef>
                <a:spcPts val="0"/>
              </a:spcBef>
              <a:spcAft>
                <a:spcPts val="0"/>
              </a:spcAft>
              <a:buFont typeface="Courier New" pitchFamily="49" charset="0"/>
              <a:buChar char="o"/>
              <a:defRPr/>
            </a:pPr>
            <a:r>
              <a:rPr lang="en-US" sz="2400" dirty="0" smtClean="0"/>
              <a:t>Firefighting.</a:t>
            </a:r>
            <a:endParaRPr lang="en-US" sz="2400" dirty="0"/>
          </a:p>
          <a:p>
            <a:pPr lvl="1" eaLnBrk="1" fontAlgn="auto" hangingPunct="1">
              <a:spcBef>
                <a:spcPts val="0"/>
              </a:spcBef>
              <a:spcAft>
                <a:spcPts val="0"/>
              </a:spcAft>
              <a:buFont typeface="Courier New" pitchFamily="49" charset="0"/>
              <a:buChar char="o"/>
              <a:defRPr/>
            </a:pPr>
            <a:r>
              <a:rPr lang="en-US" sz="2400" dirty="0"/>
              <a:t>Audio </a:t>
            </a:r>
            <a:r>
              <a:rPr lang="en-US" sz="2400" dirty="0" smtClean="0"/>
              <a:t>Production.</a:t>
            </a:r>
            <a:endParaRPr lang="en-US" sz="2400" dirty="0"/>
          </a:p>
          <a:p>
            <a:pPr lvl="1" eaLnBrk="1" fontAlgn="auto" hangingPunct="1">
              <a:spcBef>
                <a:spcPts val="0"/>
              </a:spcBef>
              <a:spcAft>
                <a:spcPts val="0"/>
              </a:spcAft>
              <a:buFont typeface="Courier New" pitchFamily="49" charset="0"/>
              <a:buChar char="o"/>
              <a:defRPr/>
            </a:pPr>
            <a:r>
              <a:rPr lang="en-US" sz="2400" dirty="0"/>
              <a:t>Culinary </a:t>
            </a:r>
            <a:r>
              <a:rPr lang="en-US" sz="2400" dirty="0" smtClean="0"/>
              <a:t>Arts.</a:t>
            </a:r>
            <a:endParaRPr lang="en-US" sz="2400" dirty="0"/>
          </a:p>
          <a:p>
            <a:pPr lvl="1" eaLnBrk="1" fontAlgn="auto" hangingPunct="1">
              <a:spcBef>
                <a:spcPts val="0"/>
              </a:spcBef>
              <a:spcAft>
                <a:spcPts val="0"/>
              </a:spcAft>
              <a:buFont typeface="Courier New" pitchFamily="49" charset="0"/>
              <a:buChar char="o"/>
              <a:defRPr/>
            </a:pPr>
            <a:r>
              <a:rPr lang="en-US" sz="2400" dirty="0"/>
              <a:t>Health </a:t>
            </a:r>
            <a:r>
              <a:rPr lang="en-US" sz="2400" dirty="0" smtClean="0"/>
              <a:t>Care.</a:t>
            </a:r>
            <a:endParaRPr lang="en-US" sz="2400" dirty="0"/>
          </a:p>
          <a:p>
            <a:pPr lvl="1" eaLnBrk="1" fontAlgn="auto" hangingPunct="1">
              <a:spcBef>
                <a:spcPts val="0"/>
              </a:spcBef>
              <a:spcAft>
                <a:spcPts val="0"/>
              </a:spcAft>
              <a:buFont typeface="Courier New" pitchFamily="49" charset="0"/>
              <a:buChar char="o"/>
              <a:defRPr/>
            </a:pPr>
            <a:r>
              <a:rPr lang="en-US" sz="2400" dirty="0" smtClean="0"/>
              <a:t>Construction.</a:t>
            </a:r>
            <a:endParaRPr lang="en-US" sz="2400" dirty="0"/>
          </a:p>
          <a:p>
            <a:pPr lvl="1" eaLnBrk="1" fontAlgn="auto" hangingPunct="1">
              <a:spcBef>
                <a:spcPts val="0"/>
              </a:spcBef>
              <a:spcAft>
                <a:spcPts val="0"/>
              </a:spcAft>
              <a:buFont typeface="Courier New" pitchFamily="49" charset="0"/>
              <a:buChar char="o"/>
              <a:defRPr/>
            </a:pPr>
            <a:r>
              <a:rPr lang="en-US" sz="2400" dirty="0" smtClean="0"/>
              <a:t>Marketing.</a:t>
            </a:r>
            <a:endParaRPr lang="en-US" sz="2400" dirty="0"/>
          </a:p>
          <a:p>
            <a:pPr eaLnBrk="1" fontAlgn="auto" hangingPunct="1">
              <a:spcAft>
                <a:spcPts val="0"/>
              </a:spcAft>
              <a:buFont typeface="Arial" pitchFamily="34" charset="0"/>
              <a:buNone/>
              <a:defRPr/>
            </a:pPr>
            <a:endParaRPr lang="en-US" dirty="0">
              <a:solidFill>
                <a:srgbClr val="2B4C73"/>
              </a:solidFill>
              <a:latin typeface="Arial Narrow" pitchFamily="34" charset="0"/>
            </a:endParaRPr>
          </a:p>
        </p:txBody>
      </p:sp>
    </p:spTree>
    <p:extLst>
      <p:ext uri="{BB962C8B-B14F-4D97-AF65-F5344CB8AC3E}">
        <p14:creationId xmlns:p14="http://schemas.microsoft.com/office/powerpoint/2010/main" val="952916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ln w="15875"/>
        </p:spPr>
        <p:txBody>
          <a:bodyPr rtlCol="0">
            <a:normAutofit/>
          </a:bodyPr>
          <a:lstStyle/>
          <a:p>
            <a:pPr eaLnBrk="1" fontAlgn="auto" hangingPunct="1">
              <a:spcAft>
                <a:spcPts val="0"/>
              </a:spcAft>
              <a:defRPr/>
            </a:pPr>
            <a:r>
              <a:rPr lang="en-US" dirty="0"/>
              <a:t>CTE – STEM </a:t>
            </a:r>
          </a:p>
        </p:txBody>
      </p:sp>
      <p:sp>
        <p:nvSpPr>
          <p:cNvPr id="10" name="Content Placeholder 9"/>
          <p:cNvSpPr>
            <a:spLocks noGrp="1"/>
          </p:cNvSpPr>
          <p:nvPr>
            <p:ph idx="1"/>
          </p:nvPr>
        </p:nvSpPr>
        <p:spPr/>
        <p:txBody>
          <a:bodyPr rtlCol="0">
            <a:noAutofit/>
          </a:bodyPr>
          <a:lstStyle/>
          <a:p>
            <a:pPr eaLnBrk="1" fontAlgn="auto" hangingPunct="1">
              <a:lnSpc>
                <a:spcPct val="120000"/>
              </a:lnSpc>
              <a:spcBef>
                <a:spcPts val="1200"/>
              </a:spcBef>
              <a:spcAft>
                <a:spcPts val="1200"/>
              </a:spcAft>
              <a:buFont typeface="Courier New" panose="02070309020205020404" pitchFamily="49" charset="0"/>
              <a:buChar char="o"/>
              <a:defRPr/>
            </a:pPr>
            <a:r>
              <a:rPr lang="en-US" sz="2800" dirty="0"/>
              <a:t>STEM = Science, Technology, Engineering and </a:t>
            </a:r>
            <a:r>
              <a:rPr lang="en-US" sz="2800" dirty="0" smtClean="0"/>
              <a:t>Mathematics.</a:t>
            </a:r>
            <a:endParaRPr lang="en-US" sz="2800" dirty="0"/>
          </a:p>
          <a:p>
            <a:pPr eaLnBrk="1" fontAlgn="auto" hangingPunct="1">
              <a:lnSpc>
                <a:spcPct val="120000"/>
              </a:lnSpc>
              <a:spcBef>
                <a:spcPts val="1200"/>
              </a:spcBef>
              <a:spcAft>
                <a:spcPts val="1200"/>
              </a:spcAft>
              <a:buFont typeface="Courier New" panose="02070309020205020404" pitchFamily="49" charset="0"/>
              <a:buChar char="o"/>
              <a:defRPr/>
            </a:pPr>
            <a:r>
              <a:rPr lang="en-US" sz="2800" dirty="0"/>
              <a:t>Includes Biotechnology, Agriculture Technology, Nanotechnology, several areas of Engineering, and other </a:t>
            </a:r>
            <a:r>
              <a:rPr lang="en-US" sz="2800" dirty="0" smtClean="0"/>
              <a:t>technologies.</a:t>
            </a:r>
            <a:endParaRPr lang="en-US" sz="2800" dirty="0"/>
          </a:p>
          <a:p>
            <a:pPr eaLnBrk="1" fontAlgn="auto" hangingPunct="1">
              <a:lnSpc>
                <a:spcPct val="120000"/>
              </a:lnSpc>
              <a:spcBef>
                <a:spcPts val="1200"/>
              </a:spcBef>
              <a:spcAft>
                <a:spcPts val="1200"/>
              </a:spcAft>
              <a:buFont typeface="Courier New" panose="02070309020205020404" pitchFamily="49" charset="0"/>
              <a:buChar char="o"/>
              <a:defRPr/>
            </a:pPr>
            <a:r>
              <a:rPr lang="en-US" sz="2800" dirty="0"/>
              <a:t>STEM helps students USE science, technology and math to solve real world </a:t>
            </a:r>
            <a:r>
              <a:rPr lang="en-US" sz="2800" dirty="0" smtClean="0"/>
              <a:t>problems.</a:t>
            </a:r>
            <a:endParaRPr lang="en-US" sz="2800" dirty="0"/>
          </a:p>
        </p:txBody>
      </p:sp>
    </p:spTree>
    <p:extLst>
      <p:ext uri="{BB962C8B-B14F-4D97-AF65-F5344CB8AC3E}">
        <p14:creationId xmlns:p14="http://schemas.microsoft.com/office/powerpoint/2010/main" val="18837008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ln w="15875"/>
        </p:spPr>
        <p:txBody>
          <a:bodyPr rtlCol="0">
            <a:normAutofit/>
          </a:bodyPr>
          <a:lstStyle/>
          <a:p>
            <a:pPr eaLnBrk="1" fontAlgn="auto" hangingPunct="1">
              <a:spcAft>
                <a:spcPts val="0"/>
              </a:spcAft>
              <a:defRPr/>
            </a:pPr>
            <a:r>
              <a:rPr lang="en-US" dirty="0" smtClean="0"/>
              <a:t>Dual credit programs</a:t>
            </a:r>
            <a:endParaRPr lang="en-US" dirty="0"/>
          </a:p>
        </p:txBody>
      </p:sp>
      <p:sp>
        <p:nvSpPr>
          <p:cNvPr id="14339" name="Content Placeholder 9"/>
          <p:cNvSpPr>
            <a:spLocks noGrp="1"/>
          </p:cNvSpPr>
          <p:nvPr>
            <p:ph idx="1"/>
          </p:nvPr>
        </p:nvSpPr>
        <p:spPr/>
        <p:txBody>
          <a:bodyPr>
            <a:normAutofit/>
          </a:bodyPr>
          <a:lstStyle/>
          <a:p>
            <a:pPr eaLnBrk="1" hangingPunct="1">
              <a:spcBef>
                <a:spcPts val="1200"/>
              </a:spcBef>
              <a:spcAft>
                <a:spcPts val="1200"/>
              </a:spcAft>
              <a:buFont typeface="Courier New" panose="02070309020205020404" pitchFamily="49" charset="0"/>
              <a:buChar char="o"/>
            </a:pPr>
            <a:r>
              <a:rPr lang="en-US" sz="2800" dirty="0"/>
              <a:t>Some courses give high school AND college </a:t>
            </a:r>
            <a:r>
              <a:rPr lang="en-US" sz="2800" dirty="0" smtClean="0"/>
              <a:t>credit.</a:t>
            </a:r>
            <a:endParaRPr lang="en-US" sz="2800" dirty="0"/>
          </a:p>
          <a:p>
            <a:pPr eaLnBrk="1" hangingPunct="1">
              <a:spcBef>
                <a:spcPts val="1200"/>
              </a:spcBef>
              <a:spcAft>
                <a:spcPts val="1200"/>
              </a:spcAft>
              <a:buFont typeface="Courier New" panose="02070309020205020404" pitchFamily="49" charset="0"/>
              <a:buChar char="o"/>
            </a:pPr>
            <a:r>
              <a:rPr lang="en-US" sz="2800" dirty="0"/>
              <a:t>Courses may be at your high school or community </a:t>
            </a:r>
            <a:r>
              <a:rPr lang="en-US" sz="2800" dirty="0" smtClean="0"/>
              <a:t>college.</a:t>
            </a:r>
            <a:endParaRPr lang="en-US" sz="2800" dirty="0"/>
          </a:p>
          <a:p>
            <a:pPr>
              <a:spcBef>
                <a:spcPts val="1200"/>
              </a:spcBef>
              <a:spcAft>
                <a:spcPts val="1200"/>
              </a:spcAft>
              <a:buFont typeface="Courier New" panose="02070309020205020404" pitchFamily="49" charset="0"/>
              <a:buChar char="o"/>
            </a:pPr>
            <a:r>
              <a:rPr lang="en-US" sz="2800" dirty="0"/>
              <a:t>Dual credit courses may be College in the High School Courses, Advance Placement (AP), Running Start or </a:t>
            </a:r>
            <a:r>
              <a:rPr lang="en-US" sz="2800" dirty="0" smtClean="0"/>
              <a:t>others.</a:t>
            </a:r>
            <a:endParaRPr lang="en-US" sz="2800" dirty="0"/>
          </a:p>
        </p:txBody>
      </p:sp>
    </p:spTree>
    <p:extLst>
      <p:ext uri="{BB962C8B-B14F-4D97-AF65-F5344CB8AC3E}">
        <p14:creationId xmlns:p14="http://schemas.microsoft.com/office/powerpoint/2010/main" val="199146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ln w="15875"/>
        </p:spPr>
        <p:txBody>
          <a:bodyPr rtlCol="0">
            <a:normAutofit/>
          </a:bodyPr>
          <a:lstStyle/>
          <a:p>
            <a:pPr eaLnBrk="1" fontAlgn="auto" hangingPunct="1">
              <a:spcAft>
                <a:spcPts val="0"/>
              </a:spcAft>
              <a:defRPr/>
            </a:pPr>
            <a:r>
              <a:rPr lang="en-US" dirty="0" smtClean="0"/>
              <a:t>Dual credit: </a:t>
            </a:r>
            <a:r>
              <a:rPr lang="en-US" dirty="0"/>
              <a:t>AP</a:t>
            </a:r>
          </a:p>
        </p:txBody>
      </p:sp>
      <p:sp>
        <p:nvSpPr>
          <p:cNvPr id="15363" name="Content Placeholder 9"/>
          <p:cNvSpPr>
            <a:spLocks noGrp="1"/>
          </p:cNvSpPr>
          <p:nvPr>
            <p:ph idx="1"/>
          </p:nvPr>
        </p:nvSpPr>
        <p:spPr/>
        <p:txBody>
          <a:bodyPr>
            <a:noAutofit/>
          </a:bodyPr>
          <a:lstStyle/>
          <a:p>
            <a:pPr eaLnBrk="1" hangingPunct="1">
              <a:spcBef>
                <a:spcPts val="1200"/>
              </a:spcBef>
              <a:spcAft>
                <a:spcPts val="1200"/>
              </a:spcAft>
              <a:buFont typeface="Courier New" panose="02070309020205020404" pitchFamily="49" charset="0"/>
              <a:buChar char="o"/>
            </a:pPr>
            <a:r>
              <a:rPr lang="en-US" sz="2800" dirty="0"/>
              <a:t>Advanced Placement (AP) courses can help you earn college credit in high </a:t>
            </a:r>
            <a:r>
              <a:rPr lang="en-US" sz="2800" dirty="0" smtClean="0"/>
              <a:t>school.</a:t>
            </a:r>
            <a:endParaRPr lang="en-US" sz="2800" dirty="0"/>
          </a:p>
          <a:p>
            <a:pPr eaLnBrk="1" hangingPunct="1">
              <a:spcBef>
                <a:spcPts val="1200"/>
              </a:spcBef>
              <a:spcAft>
                <a:spcPts val="1200"/>
              </a:spcAft>
              <a:buFont typeface="Courier New" panose="02070309020205020404" pitchFamily="49" charset="0"/>
              <a:buChar char="o"/>
            </a:pPr>
            <a:r>
              <a:rPr lang="en-US" sz="2800" dirty="0"/>
              <a:t>End-of-year exam score determines college </a:t>
            </a:r>
            <a:r>
              <a:rPr lang="en-US" sz="2800" dirty="0" smtClean="0"/>
              <a:t>credit.</a:t>
            </a:r>
            <a:endParaRPr lang="en-US" sz="2800" dirty="0"/>
          </a:p>
          <a:p>
            <a:pPr eaLnBrk="1" hangingPunct="1">
              <a:spcBef>
                <a:spcPts val="1200"/>
              </a:spcBef>
              <a:spcAft>
                <a:spcPts val="1200"/>
              </a:spcAft>
              <a:buFont typeface="Courier New" panose="02070309020205020404" pitchFamily="49" charset="0"/>
              <a:buChar char="o"/>
            </a:pPr>
            <a:r>
              <a:rPr lang="en-US" sz="2800" dirty="0"/>
              <a:t>Some AP courses pair with CTE classes: </a:t>
            </a:r>
          </a:p>
          <a:p>
            <a:pPr marL="746125" lvl="1" indent="-346075" eaLnBrk="1" hangingPunct="1">
              <a:spcBef>
                <a:spcPct val="0"/>
              </a:spcBef>
              <a:buFont typeface="Courier New" pitchFamily="49" charset="0"/>
              <a:buChar char="o"/>
            </a:pPr>
            <a:r>
              <a:rPr lang="en-US" sz="2400" dirty="0"/>
              <a:t>Computer </a:t>
            </a:r>
            <a:r>
              <a:rPr lang="en-US" sz="2400" dirty="0" smtClean="0"/>
              <a:t>Programming.</a:t>
            </a:r>
            <a:endParaRPr lang="en-US" sz="2400" dirty="0"/>
          </a:p>
          <a:p>
            <a:pPr marL="746125" lvl="1" indent="-346075" eaLnBrk="1" hangingPunct="1">
              <a:spcBef>
                <a:spcPct val="0"/>
              </a:spcBef>
              <a:buFont typeface="Courier New" pitchFamily="49" charset="0"/>
              <a:buChar char="o"/>
            </a:pPr>
            <a:r>
              <a:rPr lang="en-US" sz="2400" dirty="0"/>
              <a:t>Commercial Art/Studio </a:t>
            </a:r>
            <a:r>
              <a:rPr lang="en-US" sz="2400" dirty="0" smtClean="0"/>
              <a:t>Art.</a:t>
            </a:r>
            <a:endParaRPr lang="en-US" sz="2400" dirty="0"/>
          </a:p>
          <a:p>
            <a:pPr marL="746125" lvl="1" indent="-346075" eaLnBrk="1" hangingPunct="1">
              <a:spcBef>
                <a:spcPct val="0"/>
              </a:spcBef>
              <a:buFont typeface="Courier New" pitchFamily="49" charset="0"/>
              <a:buChar char="o"/>
            </a:pPr>
            <a:r>
              <a:rPr lang="en-US" sz="2400" dirty="0"/>
              <a:t>Environmental </a:t>
            </a:r>
            <a:r>
              <a:rPr lang="en-US" sz="2400" dirty="0" smtClean="0"/>
              <a:t>Science.</a:t>
            </a:r>
            <a:endParaRPr lang="en-US" sz="2400" dirty="0"/>
          </a:p>
        </p:txBody>
      </p:sp>
    </p:spTree>
    <p:extLst>
      <p:ext uri="{BB962C8B-B14F-4D97-AF65-F5344CB8AC3E}">
        <p14:creationId xmlns:p14="http://schemas.microsoft.com/office/powerpoint/2010/main" val="3163542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ln w="15875"/>
        </p:spPr>
        <p:txBody>
          <a:bodyPr rtlCol="0">
            <a:normAutofit/>
          </a:bodyPr>
          <a:lstStyle/>
          <a:p>
            <a:pPr eaLnBrk="1" fontAlgn="auto" hangingPunct="1">
              <a:spcAft>
                <a:spcPts val="0"/>
              </a:spcAft>
              <a:defRPr/>
            </a:pPr>
            <a:r>
              <a:rPr lang="en-US" dirty="0" smtClean="0"/>
              <a:t>Dual credit: College In The High School</a:t>
            </a:r>
            <a:endParaRPr lang="en-US" dirty="0"/>
          </a:p>
        </p:txBody>
      </p:sp>
      <p:sp>
        <p:nvSpPr>
          <p:cNvPr id="15363" name="Content Placeholder 9"/>
          <p:cNvSpPr>
            <a:spLocks noGrp="1"/>
          </p:cNvSpPr>
          <p:nvPr>
            <p:ph idx="1"/>
          </p:nvPr>
        </p:nvSpPr>
        <p:spPr/>
        <p:txBody>
          <a:bodyPr>
            <a:noAutofit/>
          </a:bodyPr>
          <a:lstStyle/>
          <a:p>
            <a:pPr eaLnBrk="1" hangingPunct="1">
              <a:spcBef>
                <a:spcPts val="1200"/>
              </a:spcBef>
              <a:spcAft>
                <a:spcPts val="1200"/>
              </a:spcAft>
              <a:buFont typeface="Courier New" panose="02070309020205020404" pitchFamily="49" charset="0"/>
              <a:buChar char="o"/>
            </a:pPr>
            <a:r>
              <a:rPr lang="en-US" sz="2800" dirty="0"/>
              <a:t>Students take college level courses in high </a:t>
            </a:r>
            <a:r>
              <a:rPr lang="en-US" sz="2800" dirty="0" smtClean="0"/>
              <a:t>school.</a:t>
            </a:r>
          </a:p>
          <a:p>
            <a:pPr eaLnBrk="1" hangingPunct="1">
              <a:spcBef>
                <a:spcPts val="1200"/>
              </a:spcBef>
              <a:spcAft>
                <a:spcPts val="1200"/>
              </a:spcAft>
              <a:buFont typeface="Courier New" panose="02070309020205020404" pitchFamily="49" charset="0"/>
              <a:buChar char="o"/>
            </a:pPr>
            <a:r>
              <a:rPr lang="en-US" sz="2800" dirty="0" smtClean="0"/>
              <a:t>School districts </a:t>
            </a:r>
            <a:r>
              <a:rPr lang="en-US" sz="2800" dirty="0"/>
              <a:t>must have inter-local agreements with colleges set </a:t>
            </a:r>
            <a:r>
              <a:rPr lang="en-US" sz="2800" dirty="0" smtClean="0"/>
              <a:t>up.</a:t>
            </a:r>
            <a:endParaRPr lang="en-US" sz="2800" dirty="0"/>
          </a:p>
          <a:p>
            <a:pPr eaLnBrk="1" hangingPunct="1">
              <a:spcBef>
                <a:spcPts val="1200"/>
              </a:spcBef>
              <a:spcAft>
                <a:spcPts val="1200"/>
              </a:spcAft>
              <a:buFont typeface="Courier New" panose="02070309020205020404" pitchFamily="49" charset="0"/>
              <a:buChar char="o"/>
            </a:pPr>
            <a:r>
              <a:rPr lang="en-US" sz="2800" dirty="0"/>
              <a:t>College in HS courses are taught by high school teachers on the high school campus for college </a:t>
            </a:r>
            <a:r>
              <a:rPr lang="en-US" sz="2800" dirty="0" smtClean="0"/>
              <a:t>credit.</a:t>
            </a:r>
            <a:endParaRPr lang="en-US" sz="2800" dirty="0"/>
          </a:p>
        </p:txBody>
      </p:sp>
    </p:spTree>
    <p:extLst>
      <p:ext uri="{BB962C8B-B14F-4D97-AF65-F5344CB8AC3E}">
        <p14:creationId xmlns:p14="http://schemas.microsoft.com/office/powerpoint/2010/main" val="33372331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ln w="15875"/>
        </p:spPr>
        <p:txBody>
          <a:bodyPr rtlCol="0">
            <a:normAutofit/>
          </a:bodyPr>
          <a:lstStyle/>
          <a:p>
            <a:pPr eaLnBrk="1" fontAlgn="auto" hangingPunct="1">
              <a:spcAft>
                <a:spcPts val="0"/>
              </a:spcAft>
              <a:defRPr/>
            </a:pPr>
            <a:r>
              <a:rPr lang="en-US" dirty="0" smtClean="0"/>
              <a:t>Dual credit: Running Start</a:t>
            </a:r>
            <a:endParaRPr lang="en-US" dirty="0"/>
          </a:p>
        </p:txBody>
      </p:sp>
      <p:sp>
        <p:nvSpPr>
          <p:cNvPr id="17411" name="Content Placeholder 9"/>
          <p:cNvSpPr>
            <a:spLocks noGrp="1"/>
          </p:cNvSpPr>
          <p:nvPr>
            <p:ph idx="1"/>
          </p:nvPr>
        </p:nvSpPr>
        <p:spPr/>
        <p:txBody>
          <a:bodyPr>
            <a:normAutofit lnSpcReduction="10000"/>
          </a:bodyPr>
          <a:lstStyle/>
          <a:p>
            <a:pPr eaLnBrk="1" hangingPunct="1">
              <a:spcBef>
                <a:spcPts val="1200"/>
              </a:spcBef>
              <a:spcAft>
                <a:spcPts val="1200"/>
              </a:spcAft>
              <a:buFont typeface="Courier New" panose="02070309020205020404" pitchFamily="49" charset="0"/>
              <a:buChar char="o"/>
            </a:pPr>
            <a:r>
              <a:rPr lang="en-US" sz="2800" dirty="0"/>
              <a:t>Take courses at community college while you’re a high school </a:t>
            </a:r>
            <a:r>
              <a:rPr lang="en-US" sz="2800" dirty="0" smtClean="0"/>
              <a:t>student.</a:t>
            </a:r>
            <a:endParaRPr lang="en-US" sz="2800" dirty="0"/>
          </a:p>
          <a:p>
            <a:pPr eaLnBrk="1" hangingPunct="1">
              <a:spcBef>
                <a:spcPts val="1200"/>
              </a:spcBef>
              <a:spcAft>
                <a:spcPts val="1200"/>
              </a:spcAft>
              <a:buFont typeface="Courier New" panose="02070309020205020404" pitchFamily="49" charset="0"/>
              <a:buChar char="o"/>
            </a:pPr>
            <a:r>
              <a:rPr lang="en-US" sz="2800" dirty="0"/>
              <a:t>Placement test must be passed to </a:t>
            </a:r>
            <a:r>
              <a:rPr lang="en-US" sz="2800" dirty="0" smtClean="0"/>
              <a:t>qualify.</a:t>
            </a:r>
            <a:endParaRPr lang="en-US" sz="2800" dirty="0"/>
          </a:p>
          <a:p>
            <a:pPr eaLnBrk="1" hangingPunct="1">
              <a:spcBef>
                <a:spcPts val="1200"/>
              </a:spcBef>
              <a:spcAft>
                <a:spcPts val="1200"/>
              </a:spcAft>
              <a:buFont typeface="Courier New" panose="02070309020205020404" pitchFamily="49" charset="0"/>
              <a:buChar char="o"/>
            </a:pPr>
            <a:r>
              <a:rPr lang="en-US" sz="2800" dirty="0"/>
              <a:t>Nearly any subject is available (100+ College Level</a:t>
            </a:r>
            <a:r>
              <a:rPr lang="en-US" sz="2800" dirty="0" smtClean="0"/>
              <a:t>).</a:t>
            </a:r>
            <a:endParaRPr lang="en-US" sz="2800" dirty="0"/>
          </a:p>
          <a:p>
            <a:pPr eaLnBrk="1" hangingPunct="1">
              <a:spcBef>
                <a:spcPts val="1200"/>
              </a:spcBef>
              <a:spcAft>
                <a:spcPts val="1200"/>
              </a:spcAft>
              <a:buFont typeface="Courier New" panose="02070309020205020404" pitchFamily="49" charset="0"/>
              <a:buChar char="o"/>
            </a:pPr>
            <a:r>
              <a:rPr lang="en-US" sz="2800" dirty="0"/>
              <a:t>Prepare for college or a </a:t>
            </a:r>
            <a:r>
              <a:rPr lang="en-US" sz="2800" dirty="0" smtClean="0"/>
              <a:t>career.</a:t>
            </a:r>
            <a:endParaRPr lang="en-US" sz="2800" dirty="0"/>
          </a:p>
          <a:p>
            <a:pPr eaLnBrk="1" hangingPunct="1">
              <a:spcBef>
                <a:spcPts val="1200"/>
              </a:spcBef>
              <a:spcAft>
                <a:spcPts val="1200"/>
              </a:spcAft>
              <a:buFont typeface="Courier New" panose="02070309020205020404" pitchFamily="49" charset="0"/>
              <a:buChar char="o"/>
            </a:pPr>
            <a:r>
              <a:rPr lang="en-US" sz="2800" dirty="0"/>
              <a:t>Talk with your high school counselor for more </a:t>
            </a:r>
            <a:r>
              <a:rPr lang="en-US" sz="2800" dirty="0" smtClean="0"/>
              <a:t>information.</a:t>
            </a:r>
            <a:endParaRPr lang="en-US" sz="2800" dirty="0"/>
          </a:p>
        </p:txBody>
      </p:sp>
    </p:spTree>
    <p:extLst>
      <p:ext uri="{BB962C8B-B14F-4D97-AF65-F5344CB8AC3E}">
        <p14:creationId xmlns:p14="http://schemas.microsoft.com/office/powerpoint/2010/main" val="9599052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ln w="15875"/>
        </p:spPr>
        <p:txBody>
          <a:bodyPr rtlCol="0">
            <a:normAutofit/>
          </a:bodyPr>
          <a:lstStyle/>
          <a:p>
            <a:pPr eaLnBrk="1" fontAlgn="auto" hangingPunct="1">
              <a:spcAft>
                <a:spcPts val="0"/>
              </a:spcAft>
              <a:defRPr/>
            </a:pPr>
            <a:r>
              <a:rPr lang="en-US" dirty="0" smtClean="0"/>
              <a:t>Dual credit: Tech Prep</a:t>
            </a:r>
            <a:endParaRPr lang="en-US" dirty="0"/>
          </a:p>
        </p:txBody>
      </p:sp>
      <p:sp>
        <p:nvSpPr>
          <p:cNvPr id="10" name="Content Placeholder 9"/>
          <p:cNvSpPr>
            <a:spLocks noGrp="1"/>
          </p:cNvSpPr>
          <p:nvPr>
            <p:ph idx="1"/>
          </p:nvPr>
        </p:nvSpPr>
        <p:spPr/>
        <p:txBody>
          <a:bodyPr rtlCol="0">
            <a:noAutofit/>
          </a:bodyPr>
          <a:lstStyle/>
          <a:p>
            <a:pPr eaLnBrk="1" fontAlgn="auto" hangingPunct="1">
              <a:spcBef>
                <a:spcPts val="1200"/>
              </a:spcBef>
              <a:spcAft>
                <a:spcPts val="1200"/>
              </a:spcAft>
              <a:buFont typeface="Courier New" panose="02070309020205020404" pitchFamily="49" charset="0"/>
              <a:buChar char="o"/>
              <a:defRPr/>
            </a:pPr>
            <a:r>
              <a:rPr lang="en-US" sz="2000" dirty="0"/>
              <a:t>Tech Prep courses can help you earn college credit in high </a:t>
            </a:r>
            <a:r>
              <a:rPr lang="en-US" sz="2000" dirty="0" smtClean="0"/>
              <a:t>school.</a:t>
            </a:r>
          </a:p>
          <a:p>
            <a:pPr eaLnBrk="1" fontAlgn="auto" hangingPunct="1">
              <a:spcBef>
                <a:spcPts val="1200"/>
              </a:spcBef>
              <a:spcAft>
                <a:spcPts val="1200"/>
              </a:spcAft>
              <a:buFont typeface="Courier New" panose="02070309020205020404" pitchFamily="49" charset="0"/>
              <a:buChar char="o"/>
              <a:defRPr/>
            </a:pPr>
            <a:r>
              <a:rPr lang="en-US" sz="2000" dirty="0" smtClean="0"/>
              <a:t>Articulations </a:t>
            </a:r>
            <a:r>
              <a:rPr lang="en-US" sz="2000" dirty="0"/>
              <a:t>needed for </a:t>
            </a:r>
            <a:r>
              <a:rPr lang="en-US" sz="2000" dirty="0" smtClean="0"/>
              <a:t>HS/College.</a:t>
            </a:r>
            <a:endParaRPr lang="en-US" sz="2000" dirty="0"/>
          </a:p>
          <a:p>
            <a:pPr eaLnBrk="1" fontAlgn="auto" hangingPunct="1">
              <a:spcBef>
                <a:spcPts val="1200"/>
              </a:spcBef>
              <a:spcAft>
                <a:spcPts val="1200"/>
              </a:spcAft>
              <a:buFont typeface="Courier New" panose="02070309020205020404" pitchFamily="49" charset="0"/>
              <a:buChar char="o"/>
              <a:defRPr/>
            </a:pPr>
            <a:r>
              <a:rPr lang="en-US" sz="2000" dirty="0" smtClean="0"/>
              <a:t>May prepare </a:t>
            </a:r>
            <a:r>
              <a:rPr lang="en-US" sz="2000" dirty="0"/>
              <a:t>for an apprenticeship or save college </a:t>
            </a:r>
            <a:r>
              <a:rPr lang="en-US" sz="2000" dirty="0" smtClean="0"/>
              <a:t>tuition.</a:t>
            </a:r>
            <a:endParaRPr lang="en-US" sz="2000" dirty="0"/>
          </a:p>
          <a:p>
            <a:pPr eaLnBrk="1" fontAlgn="auto" hangingPunct="1">
              <a:spcBef>
                <a:spcPts val="1200"/>
              </a:spcBef>
              <a:spcAft>
                <a:spcPts val="1200"/>
              </a:spcAft>
              <a:buFont typeface="Courier New" panose="02070309020205020404" pitchFamily="49" charset="0"/>
              <a:buChar char="o"/>
              <a:defRPr/>
            </a:pPr>
            <a:r>
              <a:rPr lang="en-US" sz="2000" dirty="0"/>
              <a:t>Courses may include: </a:t>
            </a:r>
          </a:p>
          <a:p>
            <a:pPr marL="747522" lvl="1" indent="-347472" eaLnBrk="1" fontAlgn="auto" hangingPunct="1">
              <a:spcBef>
                <a:spcPts val="0"/>
              </a:spcBef>
              <a:spcAft>
                <a:spcPts val="0"/>
              </a:spcAft>
              <a:buFont typeface="Courier New" pitchFamily="49" charset="0"/>
              <a:buChar char="o"/>
              <a:defRPr/>
            </a:pPr>
            <a:r>
              <a:rPr lang="en-US" sz="2000" dirty="0" smtClean="0"/>
              <a:t>Horticulture.</a:t>
            </a:r>
            <a:endParaRPr lang="en-US" sz="2000" dirty="0"/>
          </a:p>
          <a:p>
            <a:pPr marL="747522" lvl="1" indent="-347472" eaLnBrk="1" fontAlgn="auto" hangingPunct="1">
              <a:spcBef>
                <a:spcPts val="0"/>
              </a:spcBef>
              <a:spcAft>
                <a:spcPts val="0"/>
              </a:spcAft>
              <a:buFont typeface="Courier New" pitchFamily="49" charset="0"/>
              <a:buChar char="o"/>
              <a:defRPr/>
            </a:pPr>
            <a:r>
              <a:rPr lang="en-US" sz="2000" dirty="0"/>
              <a:t>Environmental </a:t>
            </a:r>
            <a:r>
              <a:rPr lang="en-US" sz="2000" dirty="0" smtClean="0"/>
              <a:t>Science.</a:t>
            </a:r>
            <a:endParaRPr lang="en-US" sz="2000" dirty="0"/>
          </a:p>
          <a:p>
            <a:pPr marL="747522" lvl="1" indent="-347472" eaLnBrk="1" fontAlgn="auto" hangingPunct="1">
              <a:spcBef>
                <a:spcPts val="0"/>
              </a:spcBef>
              <a:spcAft>
                <a:spcPts val="0"/>
              </a:spcAft>
              <a:buFont typeface="Courier New" pitchFamily="49" charset="0"/>
              <a:buChar char="o"/>
              <a:defRPr/>
            </a:pPr>
            <a:r>
              <a:rPr lang="en-US" sz="2000" dirty="0"/>
              <a:t>Automotive </a:t>
            </a:r>
            <a:r>
              <a:rPr lang="en-US" sz="2000" dirty="0" smtClean="0"/>
              <a:t>Technology.</a:t>
            </a:r>
            <a:endParaRPr lang="en-US" sz="2000" dirty="0"/>
          </a:p>
          <a:p>
            <a:pPr marL="747522" lvl="1" indent="-347472" eaLnBrk="1" fontAlgn="auto" hangingPunct="1">
              <a:spcBef>
                <a:spcPts val="0"/>
              </a:spcBef>
              <a:spcAft>
                <a:spcPts val="0"/>
              </a:spcAft>
              <a:buFont typeface="Courier New" pitchFamily="49" charset="0"/>
              <a:buChar char="o"/>
              <a:defRPr/>
            </a:pPr>
            <a:r>
              <a:rPr lang="en-US" sz="2000" dirty="0"/>
              <a:t>Digital </a:t>
            </a:r>
            <a:r>
              <a:rPr lang="en-US" sz="2000" dirty="0" smtClean="0"/>
              <a:t>Communications.</a:t>
            </a:r>
            <a:endParaRPr lang="en-US" sz="2000" dirty="0"/>
          </a:p>
          <a:p>
            <a:pPr marL="747522" lvl="1" indent="-347472" eaLnBrk="1" fontAlgn="auto" hangingPunct="1">
              <a:spcBef>
                <a:spcPts val="0"/>
              </a:spcBef>
              <a:spcAft>
                <a:spcPts val="0"/>
              </a:spcAft>
              <a:buFont typeface="Courier New" pitchFamily="49" charset="0"/>
              <a:buChar char="o"/>
              <a:defRPr/>
            </a:pPr>
            <a:r>
              <a:rPr lang="en-US" sz="2000" dirty="0" smtClean="0"/>
              <a:t>Accounting/Business.</a:t>
            </a:r>
            <a:endParaRPr lang="en-US" sz="2000" dirty="0"/>
          </a:p>
          <a:p>
            <a:pPr marL="747522" lvl="1" indent="-347472" eaLnBrk="1" fontAlgn="auto" hangingPunct="1">
              <a:spcBef>
                <a:spcPts val="0"/>
              </a:spcBef>
              <a:spcAft>
                <a:spcPts val="0"/>
              </a:spcAft>
              <a:buFont typeface="Courier New" pitchFamily="49" charset="0"/>
              <a:buChar char="o"/>
              <a:defRPr/>
            </a:pPr>
            <a:r>
              <a:rPr lang="en-US" sz="2000" dirty="0"/>
              <a:t>Health </a:t>
            </a:r>
            <a:r>
              <a:rPr lang="en-US" sz="2000" dirty="0" smtClean="0"/>
              <a:t>Science.</a:t>
            </a:r>
            <a:endParaRPr lang="en-US" sz="2000" dirty="0"/>
          </a:p>
          <a:p>
            <a:pPr marL="747522" lvl="1" indent="-347472" eaLnBrk="1" fontAlgn="auto" hangingPunct="1">
              <a:spcBef>
                <a:spcPts val="0"/>
              </a:spcBef>
              <a:spcAft>
                <a:spcPts val="0"/>
              </a:spcAft>
              <a:buFont typeface="Courier New" pitchFamily="49" charset="0"/>
              <a:buChar char="o"/>
              <a:defRPr/>
            </a:pPr>
            <a:r>
              <a:rPr lang="en-US" sz="2000" dirty="0"/>
              <a:t>Veterinary </a:t>
            </a:r>
            <a:r>
              <a:rPr lang="en-US" sz="2000" dirty="0" smtClean="0"/>
              <a:t>Medicine.</a:t>
            </a:r>
            <a:endParaRPr lang="en-US" sz="2000" dirty="0"/>
          </a:p>
        </p:txBody>
      </p:sp>
    </p:spTree>
    <p:extLst>
      <p:ext uri="{BB962C8B-B14F-4D97-AF65-F5344CB8AC3E}">
        <p14:creationId xmlns:p14="http://schemas.microsoft.com/office/powerpoint/2010/main" val="12492196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ln w="15875"/>
        </p:spPr>
        <p:txBody>
          <a:bodyPr rtlCol="0">
            <a:normAutofit/>
          </a:bodyPr>
          <a:lstStyle/>
          <a:p>
            <a:pPr eaLnBrk="1" fontAlgn="auto" hangingPunct="1">
              <a:spcAft>
                <a:spcPts val="0"/>
              </a:spcAft>
              <a:defRPr/>
            </a:pPr>
            <a:r>
              <a:rPr lang="en-US" dirty="0" smtClean="0"/>
              <a:t>What’s next?</a:t>
            </a:r>
            <a:endParaRPr lang="en-US" dirty="0"/>
          </a:p>
        </p:txBody>
      </p:sp>
      <p:sp>
        <p:nvSpPr>
          <p:cNvPr id="18435" name="Content Placeholder 9"/>
          <p:cNvSpPr>
            <a:spLocks noGrp="1"/>
          </p:cNvSpPr>
          <p:nvPr>
            <p:ph idx="1"/>
          </p:nvPr>
        </p:nvSpPr>
        <p:spPr/>
        <p:txBody>
          <a:bodyPr>
            <a:noAutofit/>
          </a:bodyPr>
          <a:lstStyle/>
          <a:p>
            <a:pPr eaLnBrk="1" hangingPunct="1">
              <a:spcBef>
                <a:spcPts val="1200"/>
              </a:spcBef>
              <a:spcAft>
                <a:spcPts val="1200"/>
              </a:spcAft>
              <a:buFont typeface="Courier New" panose="02070309020205020404" pitchFamily="49" charset="0"/>
              <a:buChar char="o"/>
            </a:pPr>
            <a:r>
              <a:rPr lang="en-US" sz="2000" b="1" dirty="0"/>
              <a:t>Set a plan for high </a:t>
            </a:r>
            <a:r>
              <a:rPr lang="en-US" sz="2000" b="1" dirty="0" smtClean="0"/>
              <a:t>school:</a:t>
            </a:r>
            <a:endParaRPr lang="en-US" sz="2000" b="1" dirty="0"/>
          </a:p>
          <a:p>
            <a:pPr marL="746125" lvl="1" indent="-346075" eaLnBrk="1" hangingPunct="1">
              <a:spcBef>
                <a:spcPts val="1200"/>
              </a:spcBef>
              <a:spcAft>
                <a:spcPts val="1200"/>
              </a:spcAft>
              <a:buFont typeface="Arial" panose="020B0604020202020204" pitchFamily="34" charset="0"/>
              <a:buChar char="•"/>
            </a:pPr>
            <a:r>
              <a:rPr lang="en-US" sz="1800" dirty="0"/>
              <a:t>Start High School &amp; Beyond </a:t>
            </a:r>
            <a:r>
              <a:rPr lang="en-US" sz="1800" dirty="0" smtClean="0"/>
              <a:t>Plan.</a:t>
            </a:r>
            <a:endParaRPr lang="en-US" sz="1800" dirty="0"/>
          </a:p>
          <a:p>
            <a:pPr marL="746125" lvl="1" indent="-346075" eaLnBrk="1" hangingPunct="1">
              <a:spcBef>
                <a:spcPts val="1200"/>
              </a:spcBef>
              <a:spcAft>
                <a:spcPts val="1200"/>
              </a:spcAft>
              <a:buFont typeface="Arial" panose="020B0604020202020204" pitchFamily="34" charset="0"/>
              <a:buChar char="•"/>
            </a:pPr>
            <a:r>
              <a:rPr lang="en-US" sz="1800" dirty="0"/>
              <a:t>Consider what courses will be in Personalized Pathway </a:t>
            </a:r>
            <a:r>
              <a:rPr lang="en-US" sz="1800" dirty="0" smtClean="0"/>
              <a:t>Requirement.</a:t>
            </a:r>
            <a:endParaRPr lang="en-US" sz="1800" dirty="0"/>
          </a:p>
          <a:p>
            <a:pPr eaLnBrk="1" hangingPunct="1">
              <a:spcBef>
                <a:spcPts val="1200"/>
              </a:spcBef>
              <a:spcAft>
                <a:spcPts val="1200"/>
              </a:spcAft>
              <a:buFont typeface="Courier New" panose="02070309020205020404" pitchFamily="49" charset="0"/>
              <a:buChar char="o"/>
            </a:pPr>
            <a:r>
              <a:rPr lang="en-US" sz="2000" b="1" dirty="0"/>
              <a:t>Decide which courses you need for:</a:t>
            </a:r>
          </a:p>
          <a:p>
            <a:pPr marL="746125" lvl="1" indent="-346075" eaLnBrk="1" hangingPunct="1">
              <a:spcBef>
                <a:spcPts val="600"/>
              </a:spcBef>
              <a:buFont typeface="Arial" panose="020B0604020202020204" pitchFamily="34" charset="0"/>
              <a:buChar char="•"/>
            </a:pPr>
            <a:r>
              <a:rPr lang="en-US" sz="1800" dirty="0"/>
              <a:t>Graduation </a:t>
            </a:r>
            <a:r>
              <a:rPr lang="en-US" sz="1800" dirty="0" smtClean="0"/>
              <a:t>requirements.</a:t>
            </a:r>
            <a:endParaRPr lang="en-US" sz="1800" dirty="0"/>
          </a:p>
          <a:p>
            <a:pPr marL="746125" lvl="1" indent="-346075" eaLnBrk="1" hangingPunct="1">
              <a:spcBef>
                <a:spcPct val="0"/>
              </a:spcBef>
              <a:spcAft>
                <a:spcPts val="600"/>
              </a:spcAft>
              <a:buFont typeface="Arial" panose="020B0604020202020204" pitchFamily="34" charset="0"/>
              <a:buChar char="•"/>
            </a:pPr>
            <a:r>
              <a:rPr lang="en-US" sz="1800" dirty="0"/>
              <a:t>Postsecondary admission </a:t>
            </a:r>
            <a:r>
              <a:rPr lang="en-US" sz="1800" dirty="0" smtClean="0"/>
              <a:t>requirements.</a:t>
            </a:r>
            <a:endParaRPr lang="en-US" sz="1800" dirty="0"/>
          </a:p>
          <a:p>
            <a:pPr eaLnBrk="1" hangingPunct="1">
              <a:spcBef>
                <a:spcPts val="1200"/>
              </a:spcBef>
              <a:spcAft>
                <a:spcPts val="1200"/>
              </a:spcAft>
              <a:buFont typeface="Courier New" panose="02070309020205020404" pitchFamily="49" charset="0"/>
              <a:buChar char="o"/>
            </a:pPr>
            <a:r>
              <a:rPr lang="en-US" sz="2000" b="1" dirty="0"/>
              <a:t>Ask about advanced, CTE, and dual credit </a:t>
            </a:r>
            <a:r>
              <a:rPr lang="en-US" sz="2000" b="1" dirty="0" smtClean="0"/>
              <a:t>classes.</a:t>
            </a:r>
            <a:endParaRPr lang="en-US" sz="2000" b="1" dirty="0"/>
          </a:p>
          <a:p>
            <a:pPr eaLnBrk="1" hangingPunct="1">
              <a:spcBef>
                <a:spcPts val="1200"/>
              </a:spcBef>
              <a:spcAft>
                <a:spcPts val="1200"/>
              </a:spcAft>
              <a:buFont typeface="Courier New" panose="02070309020205020404" pitchFamily="49" charset="0"/>
              <a:buChar char="o"/>
            </a:pPr>
            <a:r>
              <a:rPr lang="en-US" sz="2000" b="1" dirty="0"/>
              <a:t>Join clubs and participate in </a:t>
            </a:r>
            <a:r>
              <a:rPr lang="en-US" sz="2000" b="1" dirty="0" smtClean="0"/>
              <a:t>sports.</a:t>
            </a:r>
            <a:endParaRPr lang="en-US" sz="2000" b="1" dirty="0"/>
          </a:p>
        </p:txBody>
      </p:sp>
    </p:spTree>
    <p:extLst>
      <p:ext uri="{BB962C8B-B14F-4D97-AF65-F5344CB8AC3E}">
        <p14:creationId xmlns:p14="http://schemas.microsoft.com/office/powerpoint/2010/main" val="27767582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90482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Thanks for coming</a:t>
            </a:r>
            <a:endParaRPr lang="en-US" dirty="0"/>
          </a:p>
        </p:txBody>
      </p:sp>
      <p:sp>
        <p:nvSpPr>
          <p:cNvPr id="3" name="Content Placeholder 2"/>
          <p:cNvSpPr>
            <a:spLocks noGrp="1"/>
          </p:cNvSpPr>
          <p:nvPr>
            <p:ph idx="1"/>
          </p:nvPr>
        </p:nvSpPr>
        <p:spPr/>
        <p:txBody>
          <a:bodyPr/>
          <a:lstStyle/>
          <a:p>
            <a:pPr marL="0" indent="0" eaLnBrk="1" fontAlgn="auto" hangingPunct="1">
              <a:spcAft>
                <a:spcPts val="0"/>
              </a:spcAft>
              <a:buFont typeface="Arial"/>
              <a:buNone/>
              <a:defRPr/>
            </a:pPr>
            <a:r>
              <a:rPr lang="en-US" sz="2800" dirty="0" smtClean="0"/>
              <a:t>Contact information:</a:t>
            </a:r>
          </a:p>
          <a:p>
            <a:pPr eaLnBrk="1" fontAlgn="auto" hangingPunct="1">
              <a:spcAft>
                <a:spcPts val="0"/>
              </a:spcAft>
              <a:buFont typeface="Arial"/>
              <a:buChar char="•"/>
              <a:defRPr/>
            </a:pPr>
            <a:r>
              <a:rPr lang="en-US" sz="2800" dirty="0" smtClean="0"/>
              <a:t>[insert counselor/advisor/mentor name]</a:t>
            </a:r>
          </a:p>
          <a:p>
            <a:pPr lvl="1" eaLnBrk="1" fontAlgn="auto" hangingPunct="1">
              <a:spcAft>
                <a:spcPts val="0"/>
              </a:spcAft>
              <a:defRPr/>
            </a:pPr>
            <a:r>
              <a:rPr lang="en-US" sz="2400" dirty="0" smtClean="0"/>
              <a:t>Phone: (xxx) xxx-</a:t>
            </a:r>
            <a:r>
              <a:rPr lang="en-US" sz="2400" dirty="0" err="1" smtClean="0"/>
              <a:t>xxxx</a:t>
            </a:r>
            <a:endParaRPr lang="en-US" sz="2400" dirty="0" smtClean="0"/>
          </a:p>
          <a:p>
            <a:pPr lvl="1" eaLnBrk="1" fontAlgn="auto" hangingPunct="1">
              <a:spcAft>
                <a:spcPts val="0"/>
              </a:spcAft>
              <a:defRPr/>
            </a:pPr>
            <a:r>
              <a:rPr lang="en-US" sz="2400" dirty="0" smtClean="0"/>
              <a:t>E-mail: </a:t>
            </a:r>
            <a:r>
              <a:rPr lang="en-US" sz="2400" dirty="0" err="1" smtClean="0"/>
              <a:t>xxxx@xxxx.xxx</a:t>
            </a:r>
            <a:endParaRPr lang="en-US" sz="2400" dirty="0" smtClean="0"/>
          </a:p>
          <a:p>
            <a:pPr marL="0" indent="0" eaLnBrk="1" fontAlgn="auto" hangingPunct="1">
              <a:spcAft>
                <a:spcPts val="0"/>
              </a:spcAft>
              <a:buFont typeface="Arial"/>
              <a:buNone/>
              <a:defRPr/>
            </a:pPr>
            <a:endParaRPr lang="en-US" sz="2400" dirty="0" smtClean="0"/>
          </a:p>
        </p:txBody>
      </p:sp>
    </p:spTree>
    <p:extLst>
      <p:ext uri="{BB962C8B-B14F-4D97-AF65-F5344CB8AC3E}">
        <p14:creationId xmlns:p14="http://schemas.microsoft.com/office/powerpoint/2010/main" val="1855497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Our GEAR UP Team includes: </a:t>
            </a:r>
            <a:endParaRPr lang="en-US" dirty="0"/>
          </a:p>
        </p:txBody>
      </p:sp>
    </p:spTree>
    <p:extLst>
      <p:ext uri="{BB962C8B-B14F-4D97-AF65-F5344CB8AC3E}">
        <p14:creationId xmlns:p14="http://schemas.microsoft.com/office/powerpoint/2010/main" val="2903513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Family Night</a:t>
            </a:r>
            <a:endParaRPr lang="en-US" dirty="0"/>
          </a:p>
        </p:txBody>
      </p:sp>
      <p:sp>
        <p:nvSpPr>
          <p:cNvPr id="3" name="Content Placeholder 2"/>
          <p:cNvSpPr>
            <a:spLocks noGrp="1"/>
          </p:cNvSpPr>
          <p:nvPr>
            <p:ph idx="1"/>
          </p:nvPr>
        </p:nvSpPr>
        <p:spPr/>
        <p:txBody>
          <a:bodyPr/>
          <a:lstStyle/>
          <a:p>
            <a:r>
              <a:rPr lang="en-US" dirty="0"/>
              <a:t>Topic</a:t>
            </a:r>
          </a:p>
          <a:p>
            <a:r>
              <a:rPr lang="en-US" dirty="0"/>
              <a:t>Date</a:t>
            </a:r>
          </a:p>
          <a:p>
            <a:endParaRPr lang="en-US" dirty="0"/>
          </a:p>
        </p:txBody>
      </p:sp>
    </p:spTree>
    <p:extLst>
      <p:ext uri="{BB962C8B-B14F-4D97-AF65-F5344CB8AC3E}">
        <p14:creationId xmlns:p14="http://schemas.microsoft.com/office/powerpoint/2010/main" val="1417177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the future</a:t>
            </a:r>
            <a:endParaRPr lang="en-US" dirty="0"/>
          </a:p>
        </p:txBody>
      </p:sp>
      <p:sp>
        <p:nvSpPr>
          <p:cNvPr id="3" name="Content Placeholder 2"/>
          <p:cNvSpPr>
            <a:spLocks noGrp="1"/>
          </p:cNvSpPr>
          <p:nvPr>
            <p:ph idx="1"/>
          </p:nvPr>
        </p:nvSpPr>
        <p:spPr/>
        <p:txBody>
          <a:bodyPr>
            <a:normAutofit/>
          </a:bodyPr>
          <a:lstStyle/>
          <a:p>
            <a:r>
              <a:rPr lang="en-US" sz="2400" dirty="0" smtClean="0"/>
              <a:t>What are your  child’s goals for life after high school?</a:t>
            </a:r>
          </a:p>
          <a:p>
            <a:r>
              <a:rPr lang="en-US" sz="2400" dirty="0" smtClean="0"/>
              <a:t>Help your child use high school to help reach the goals.</a:t>
            </a:r>
          </a:p>
          <a:p>
            <a:r>
              <a:rPr lang="en-US" sz="2400" dirty="0" smtClean="0"/>
              <a:t>Encourage your child to plan now for college and career. Sign up for classes that will prepare them for a variety of postsecondary options. </a:t>
            </a:r>
            <a:endParaRPr lang="en-US" sz="2400" dirty="0"/>
          </a:p>
        </p:txBody>
      </p:sp>
    </p:spTree>
    <p:extLst>
      <p:ext uri="{BB962C8B-B14F-4D97-AF65-F5344CB8AC3E}">
        <p14:creationId xmlns:p14="http://schemas.microsoft.com/office/powerpoint/2010/main" val="2295488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mean when we say college?</a:t>
            </a:r>
            <a:endParaRPr lang="en-US" dirty="0"/>
          </a:p>
        </p:txBody>
      </p:sp>
      <p:sp>
        <p:nvSpPr>
          <p:cNvPr id="3" name="Content Placeholder 2"/>
          <p:cNvSpPr>
            <a:spLocks noGrp="1"/>
          </p:cNvSpPr>
          <p:nvPr>
            <p:ph idx="1"/>
          </p:nvPr>
        </p:nvSpPr>
        <p:spPr/>
        <p:txBody>
          <a:bodyPr>
            <a:normAutofit lnSpcReduction="10000"/>
          </a:bodyPr>
          <a:lstStyle/>
          <a:p>
            <a:pPr>
              <a:buFont typeface="Courier New" panose="02070309020205020404" pitchFamily="49" charset="0"/>
              <a:buChar char="o"/>
            </a:pPr>
            <a:r>
              <a:rPr lang="en-US" sz="2700" dirty="0"/>
              <a:t>When we say “college</a:t>
            </a:r>
            <a:r>
              <a:rPr lang="en-US" sz="2700" dirty="0" smtClean="0"/>
              <a:t>”, </a:t>
            </a:r>
            <a:r>
              <a:rPr lang="en-US" sz="2700" dirty="0"/>
              <a:t>we mean any type of education or training after high school. </a:t>
            </a:r>
            <a:r>
              <a:rPr lang="en-US" sz="2700" dirty="0" smtClean="0"/>
              <a:t>We also use the terms “postsecondary education” and “postsecondary training”.</a:t>
            </a:r>
            <a:endParaRPr lang="en-US" sz="2700" dirty="0"/>
          </a:p>
          <a:p>
            <a:pPr>
              <a:buFont typeface="Courier New" panose="02070309020205020404" pitchFamily="49" charset="0"/>
              <a:buChar char="o"/>
            </a:pPr>
            <a:r>
              <a:rPr lang="en-US" sz="2700" dirty="0"/>
              <a:t>There are many options for students after high school, including apprenticeships, </a:t>
            </a:r>
            <a:r>
              <a:rPr lang="en-US" sz="2700" dirty="0" smtClean="0"/>
              <a:t>military, on-the-job </a:t>
            </a:r>
            <a:r>
              <a:rPr lang="en-US" sz="2700" dirty="0"/>
              <a:t>training programs, community college certificates, two-year degrees, and four-year degrees.</a:t>
            </a:r>
          </a:p>
          <a:p>
            <a:pPr>
              <a:buFont typeface="Courier New" panose="02070309020205020404" pitchFamily="49" charset="0"/>
              <a:buChar char="o"/>
            </a:pPr>
            <a:r>
              <a:rPr lang="en-US" sz="2700" dirty="0"/>
              <a:t>The term </a:t>
            </a:r>
            <a:r>
              <a:rPr lang="en-US" sz="2700" i="1" dirty="0"/>
              <a:t>college </a:t>
            </a:r>
            <a:r>
              <a:rPr lang="en-US" sz="2700" dirty="0"/>
              <a:t>includes all of these things. </a:t>
            </a:r>
          </a:p>
        </p:txBody>
      </p:sp>
    </p:spTree>
    <p:extLst>
      <p:ext uri="{BB962C8B-B14F-4D97-AF65-F5344CB8AC3E}">
        <p14:creationId xmlns:p14="http://schemas.microsoft.com/office/powerpoint/2010/main" val="3905701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exploring interests </a:t>
            </a:r>
            <a:endParaRPr lang="en-US" dirty="0"/>
          </a:p>
        </p:txBody>
      </p:sp>
      <p:sp>
        <p:nvSpPr>
          <p:cNvPr id="3" name="Content Placeholder 2"/>
          <p:cNvSpPr>
            <a:spLocks noGrp="1"/>
          </p:cNvSpPr>
          <p:nvPr>
            <p:ph idx="1"/>
          </p:nvPr>
        </p:nvSpPr>
        <p:spPr/>
        <p:txBody>
          <a:bodyPr/>
          <a:lstStyle/>
          <a:p>
            <a:pPr>
              <a:spcBef>
                <a:spcPct val="0"/>
              </a:spcBef>
            </a:pPr>
            <a:r>
              <a:rPr lang="en-US" sz="2800" dirty="0"/>
              <a:t>Students do better in school  and are less likely to drop out if they have a goal and a plan to reach their goal. </a:t>
            </a:r>
          </a:p>
          <a:p>
            <a:pPr>
              <a:spcBef>
                <a:spcPct val="0"/>
              </a:spcBef>
            </a:pPr>
            <a:r>
              <a:rPr lang="en-US" sz="2800" dirty="0"/>
              <a:t>Encourage your child to research different careers.</a:t>
            </a:r>
          </a:p>
          <a:p>
            <a:pPr>
              <a:spcBef>
                <a:spcPct val="0"/>
              </a:spcBef>
            </a:pPr>
            <a:r>
              <a:rPr lang="en-US" sz="2800" dirty="0"/>
              <a:t>What education beyond high school is required for those jobs?</a:t>
            </a:r>
          </a:p>
          <a:p>
            <a:pPr>
              <a:spcBef>
                <a:spcPct val="0"/>
              </a:spcBef>
            </a:pPr>
            <a:r>
              <a:rPr lang="en-US" sz="2800" dirty="0"/>
              <a:t>Plan the classes needed  in high school for college. </a:t>
            </a:r>
          </a:p>
          <a:p>
            <a:endParaRPr lang="en-US" dirty="0"/>
          </a:p>
        </p:txBody>
      </p:sp>
    </p:spTree>
    <p:extLst>
      <p:ext uri="{BB962C8B-B14F-4D97-AF65-F5344CB8AC3E}">
        <p14:creationId xmlns:p14="http://schemas.microsoft.com/office/powerpoint/2010/main" val="2756613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What classes should my child take? </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1419137"/>
              </p:ext>
            </p:extLst>
          </p:nvPr>
        </p:nvGraphicFramePr>
        <p:xfrm>
          <a:off x="2631690" y="854074"/>
          <a:ext cx="6193154" cy="5140710"/>
        </p:xfrm>
        <a:graphic>
          <a:graphicData uri="http://schemas.openxmlformats.org/drawingml/2006/table">
            <a:tbl>
              <a:tblPr firstRow="1" firstCol="1" lastRow="1" lastCol="1" bandRow="1" bandCol="1">
                <a:tableStyleId>{F2DE63D5-997A-4646-A377-4702673A728D}</a:tableStyleId>
              </a:tblPr>
              <a:tblGrid>
                <a:gridCol w="1122752">
                  <a:extLst>
                    <a:ext uri="{9D8B030D-6E8A-4147-A177-3AD203B41FA5}">
                      <a16:colId xmlns:a16="http://schemas.microsoft.com/office/drawing/2014/main" val="20000"/>
                    </a:ext>
                  </a:extLst>
                </a:gridCol>
                <a:gridCol w="2074858">
                  <a:extLst>
                    <a:ext uri="{9D8B030D-6E8A-4147-A177-3AD203B41FA5}">
                      <a16:colId xmlns:a16="http://schemas.microsoft.com/office/drawing/2014/main" val="20001"/>
                    </a:ext>
                  </a:extLst>
                </a:gridCol>
                <a:gridCol w="1789593">
                  <a:extLst>
                    <a:ext uri="{9D8B030D-6E8A-4147-A177-3AD203B41FA5}">
                      <a16:colId xmlns:a16="http://schemas.microsoft.com/office/drawing/2014/main" val="20004"/>
                    </a:ext>
                  </a:extLst>
                </a:gridCol>
                <a:gridCol w="1205951">
                  <a:extLst>
                    <a:ext uri="{9D8B030D-6E8A-4147-A177-3AD203B41FA5}">
                      <a16:colId xmlns:a16="http://schemas.microsoft.com/office/drawing/2014/main" val="20005"/>
                    </a:ext>
                  </a:extLst>
                </a:gridCol>
              </a:tblGrid>
              <a:tr h="589580">
                <a:tc>
                  <a:txBody>
                    <a:bodyPr/>
                    <a:lstStyle/>
                    <a:p>
                      <a:pPr marL="68580" marR="0" algn="ctr">
                        <a:lnSpc>
                          <a:spcPts val="985"/>
                        </a:lnSpc>
                        <a:spcBef>
                          <a:spcPts val="0"/>
                        </a:spcBef>
                        <a:spcAft>
                          <a:spcPts val="0"/>
                        </a:spcAft>
                      </a:pPr>
                      <a:r>
                        <a:rPr lang="en-US" sz="800" spc="-5" dirty="0">
                          <a:effectLst/>
                        </a:rPr>
                        <a:t>Subject</a:t>
                      </a:r>
                      <a:endParaRPr lang="en-US" sz="900" dirty="0">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tc>
                  <a:txBody>
                    <a:bodyPr/>
                    <a:lstStyle/>
                    <a:p>
                      <a:pPr marL="0" marR="0" algn="ctr">
                        <a:lnSpc>
                          <a:spcPts val="985"/>
                        </a:lnSpc>
                        <a:spcBef>
                          <a:spcPts val="0"/>
                        </a:spcBef>
                        <a:spcAft>
                          <a:spcPts val="0"/>
                        </a:spcAft>
                      </a:pPr>
                      <a:r>
                        <a:rPr lang="en-US" sz="800" spc="-5" dirty="0">
                          <a:effectLst/>
                        </a:rPr>
                        <a:t>WA State HS Graduation</a:t>
                      </a:r>
                      <a:r>
                        <a:rPr lang="en-US" sz="800" spc="125" dirty="0">
                          <a:effectLst/>
                        </a:rPr>
                        <a:t> </a:t>
                      </a:r>
                      <a:r>
                        <a:rPr lang="en-US" sz="800" spc="-5" dirty="0">
                          <a:effectLst/>
                        </a:rPr>
                        <a:t>Requirements</a:t>
                      </a:r>
                      <a:r>
                        <a:rPr lang="en-US" sz="800" spc="120" dirty="0">
                          <a:effectLst/>
                        </a:rPr>
                        <a:t> </a:t>
                      </a:r>
                      <a:r>
                        <a:rPr lang="en-US" sz="800" dirty="0">
                          <a:effectLst/>
                        </a:rPr>
                        <a:t>(2019 and Beyond)*</a:t>
                      </a:r>
                      <a:endParaRPr lang="en-US" sz="900" dirty="0">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tc>
                  <a:txBody>
                    <a:bodyPr/>
                    <a:lstStyle/>
                    <a:p>
                      <a:pPr marL="31750" marR="0" indent="-31750" algn="ctr">
                        <a:lnSpc>
                          <a:spcPts val="985"/>
                        </a:lnSpc>
                        <a:spcBef>
                          <a:spcPts val="0"/>
                        </a:spcBef>
                        <a:spcAft>
                          <a:spcPts val="0"/>
                        </a:spcAft>
                      </a:pPr>
                      <a:r>
                        <a:rPr lang="en-US" sz="800" spc="-5" dirty="0">
                          <a:effectLst/>
                        </a:rPr>
                        <a:t>Min. Requirements</a:t>
                      </a:r>
                      <a:r>
                        <a:rPr lang="en-US" sz="800" spc="120" dirty="0">
                          <a:effectLst/>
                        </a:rPr>
                        <a:t> </a:t>
                      </a:r>
                      <a:r>
                        <a:rPr lang="en-US" sz="800" spc="-5" dirty="0">
                          <a:effectLst/>
                        </a:rPr>
                        <a:t>For</a:t>
                      </a:r>
                      <a:r>
                        <a:rPr lang="en-US" sz="800" dirty="0">
                          <a:effectLst/>
                        </a:rPr>
                        <a:t> </a:t>
                      </a:r>
                      <a:r>
                        <a:rPr lang="en-US" sz="800" spc="-5" dirty="0">
                          <a:effectLst/>
                        </a:rPr>
                        <a:t>WA Public</a:t>
                      </a:r>
                      <a:r>
                        <a:rPr lang="en-US" sz="800" spc="115" dirty="0">
                          <a:effectLst/>
                        </a:rPr>
                        <a:t> </a:t>
                      </a:r>
                      <a:r>
                        <a:rPr lang="en-US" sz="800" spc="-5" dirty="0">
                          <a:effectLst/>
                        </a:rPr>
                        <a:t>Colleges</a:t>
                      </a:r>
                      <a:endParaRPr lang="en-US" sz="900" dirty="0">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tc>
                  <a:txBody>
                    <a:bodyPr/>
                    <a:lstStyle/>
                    <a:p>
                      <a:pPr marL="0" marR="0" algn="ctr">
                        <a:lnSpc>
                          <a:spcPts val="985"/>
                        </a:lnSpc>
                        <a:spcBef>
                          <a:spcPts val="0"/>
                        </a:spcBef>
                        <a:spcAft>
                          <a:spcPts val="0"/>
                        </a:spcAft>
                      </a:pPr>
                      <a:r>
                        <a:rPr lang="en-US" sz="800" spc="-5" dirty="0">
                          <a:effectLst/>
                        </a:rPr>
                        <a:t>Recommended For</a:t>
                      </a:r>
                      <a:r>
                        <a:rPr lang="en-US" sz="800" dirty="0">
                          <a:effectLst/>
                        </a:rPr>
                        <a:t> </a:t>
                      </a:r>
                      <a:r>
                        <a:rPr lang="en-US" sz="800" spc="-5" dirty="0">
                          <a:effectLst/>
                        </a:rPr>
                        <a:t>Highly</a:t>
                      </a:r>
                      <a:r>
                        <a:rPr lang="en-US" sz="800" spc="115" dirty="0">
                          <a:effectLst/>
                        </a:rPr>
                        <a:t> </a:t>
                      </a:r>
                      <a:r>
                        <a:rPr lang="en-US" sz="800" spc="-5" dirty="0">
                          <a:effectLst/>
                        </a:rPr>
                        <a:t>Selective</a:t>
                      </a:r>
                      <a:r>
                        <a:rPr lang="en-US" sz="800" spc="120" dirty="0">
                          <a:effectLst/>
                        </a:rPr>
                        <a:t> </a:t>
                      </a:r>
                      <a:r>
                        <a:rPr lang="en-US" sz="800" spc="-5" dirty="0">
                          <a:effectLst/>
                        </a:rPr>
                        <a:t>Colleges</a:t>
                      </a:r>
                      <a:endParaRPr lang="en-US" sz="900" dirty="0">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extLst>
                  <a:ext uri="{0D108BD9-81ED-4DB2-BD59-A6C34878D82A}">
                    <a16:rowId xmlns:a16="http://schemas.microsoft.com/office/drawing/2014/main" val="10000"/>
                  </a:ext>
                </a:extLst>
              </a:tr>
              <a:tr h="524437">
                <a:tc>
                  <a:txBody>
                    <a:bodyPr/>
                    <a:lstStyle/>
                    <a:p>
                      <a:pPr marL="0" marR="0" indent="-171450" algn="ctr">
                        <a:lnSpc>
                          <a:spcPct val="120000"/>
                        </a:lnSpc>
                        <a:spcBef>
                          <a:spcPts val="0"/>
                        </a:spcBef>
                        <a:spcAft>
                          <a:spcPts val="0"/>
                        </a:spcAft>
                      </a:pPr>
                      <a:r>
                        <a:rPr lang="en-US" sz="900" dirty="0">
                          <a:effectLst/>
                        </a:rPr>
                        <a:t>English</a:t>
                      </a:r>
                      <a:endParaRPr lang="en-US" sz="900" dirty="0">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tc>
                  <a:txBody>
                    <a:bodyPr/>
                    <a:lstStyle/>
                    <a:p>
                      <a:pPr marL="0" marR="0" algn="ctr">
                        <a:lnSpc>
                          <a:spcPct val="120000"/>
                        </a:lnSpc>
                        <a:spcBef>
                          <a:spcPts val="0"/>
                        </a:spcBef>
                        <a:spcAft>
                          <a:spcPts val="0"/>
                        </a:spcAft>
                      </a:pPr>
                      <a:r>
                        <a:rPr lang="en-US" sz="900" dirty="0">
                          <a:effectLst/>
                        </a:rPr>
                        <a:t>4 credits</a:t>
                      </a:r>
                      <a:endParaRPr lang="en-US" sz="900" b="1" dirty="0">
                        <a:solidFill>
                          <a:schemeClr val="tx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tc>
                  <a:txBody>
                    <a:bodyPr/>
                    <a:lstStyle/>
                    <a:p>
                      <a:pPr marL="31750" marR="0" indent="-31750" algn="ctr">
                        <a:lnSpc>
                          <a:spcPct val="120000"/>
                        </a:lnSpc>
                        <a:spcBef>
                          <a:spcPts val="0"/>
                        </a:spcBef>
                        <a:spcAft>
                          <a:spcPts val="0"/>
                        </a:spcAft>
                      </a:pPr>
                      <a:r>
                        <a:rPr lang="en-US" sz="900" dirty="0">
                          <a:effectLst/>
                        </a:rPr>
                        <a:t>4 credits</a:t>
                      </a:r>
                      <a:endParaRPr lang="en-US" sz="900" b="1" dirty="0">
                        <a:solidFill>
                          <a:schemeClr val="bg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tc>
                  <a:txBody>
                    <a:bodyPr/>
                    <a:lstStyle/>
                    <a:p>
                      <a:pPr marL="0" marR="0" algn="ctr">
                        <a:lnSpc>
                          <a:spcPct val="120000"/>
                        </a:lnSpc>
                        <a:spcBef>
                          <a:spcPts val="0"/>
                        </a:spcBef>
                        <a:spcAft>
                          <a:spcPts val="0"/>
                        </a:spcAft>
                      </a:pPr>
                      <a:r>
                        <a:rPr lang="en-US" sz="900">
                          <a:effectLst/>
                        </a:rPr>
                        <a:t>4 credits</a:t>
                      </a:r>
                      <a:endParaRPr lang="en-US" sz="900" b="0">
                        <a:solidFill>
                          <a:schemeClr val="bg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extLst>
                  <a:ext uri="{0D108BD9-81ED-4DB2-BD59-A6C34878D82A}">
                    <a16:rowId xmlns:a16="http://schemas.microsoft.com/office/drawing/2014/main" val="10001"/>
                  </a:ext>
                </a:extLst>
              </a:tr>
              <a:tr h="524437">
                <a:tc>
                  <a:txBody>
                    <a:bodyPr/>
                    <a:lstStyle/>
                    <a:p>
                      <a:pPr marL="0" marR="0" indent="-171450" algn="ctr">
                        <a:lnSpc>
                          <a:spcPct val="120000"/>
                        </a:lnSpc>
                        <a:spcBef>
                          <a:spcPts val="0"/>
                        </a:spcBef>
                        <a:spcAft>
                          <a:spcPts val="0"/>
                        </a:spcAft>
                      </a:pPr>
                      <a:r>
                        <a:rPr lang="en-US" sz="900" dirty="0">
                          <a:effectLst/>
                        </a:rPr>
                        <a:t>Math</a:t>
                      </a:r>
                      <a:endParaRPr lang="en-US" sz="900" dirty="0">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tc>
                  <a:txBody>
                    <a:bodyPr/>
                    <a:lstStyle/>
                    <a:p>
                      <a:pPr marL="0" marR="0" algn="ctr">
                        <a:lnSpc>
                          <a:spcPct val="120000"/>
                        </a:lnSpc>
                        <a:spcBef>
                          <a:spcPts val="0"/>
                        </a:spcBef>
                        <a:spcAft>
                          <a:spcPts val="0"/>
                        </a:spcAft>
                      </a:pPr>
                      <a:r>
                        <a:rPr lang="en-US" sz="900" dirty="0">
                          <a:effectLst/>
                        </a:rPr>
                        <a:t>3 credits</a:t>
                      </a:r>
                      <a:endParaRPr lang="en-US" sz="900" b="1" dirty="0">
                        <a:solidFill>
                          <a:schemeClr val="tx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tc>
                  <a:txBody>
                    <a:bodyPr/>
                    <a:lstStyle/>
                    <a:p>
                      <a:pPr marL="31750" marR="0" indent="-31750" algn="ctr">
                        <a:lnSpc>
                          <a:spcPct val="120000"/>
                        </a:lnSpc>
                        <a:spcBef>
                          <a:spcPts val="0"/>
                        </a:spcBef>
                        <a:spcAft>
                          <a:spcPts val="0"/>
                        </a:spcAft>
                      </a:pPr>
                      <a:r>
                        <a:rPr lang="en-US" sz="900" dirty="0">
                          <a:effectLst/>
                        </a:rPr>
                        <a:t>3 credits (Including math senior year)</a:t>
                      </a:r>
                      <a:endParaRPr lang="en-US" sz="900" b="1" dirty="0">
                        <a:solidFill>
                          <a:schemeClr val="bg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tc>
                  <a:txBody>
                    <a:bodyPr/>
                    <a:lstStyle/>
                    <a:p>
                      <a:pPr marL="0" marR="0" algn="ctr">
                        <a:lnSpc>
                          <a:spcPct val="120000"/>
                        </a:lnSpc>
                        <a:spcBef>
                          <a:spcPts val="0"/>
                        </a:spcBef>
                        <a:spcAft>
                          <a:spcPts val="0"/>
                        </a:spcAft>
                      </a:pPr>
                      <a:r>
                        <a:rPr lang="en-US" sz="900" dirty="0">
                          <a:effectLst/>
                        </a:rPr>
                        <a:t>3-4 credits</a:t>
                      </a:r>
                      <a:endParaRPr lang="en-US" sz="900" b="0" dirty="0">
                        <a:solidFill>
                          <a:schemeClr val="bg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extLst>
                  <a:ext uri="{0D108BD9-81ED-4DB2-BD59-A6C34878D82A}">
                    <a16:rowId xmlns:a16="http://schemas.microsoft.com/office/drawing/2014/main" val="10002"/>
                  </a:ext>
                </a:extLst>
              </a:tr>
              <a:tr h="524437">
                <a:tc>
                  <a:txBody>
                    <a:bodyPr/>
                    <a:lstStyle/>
                    <a:p>
                      <a:pPr marL="0" marR="0" algn="ctr">
                        <a:lnSpc>
                          <a:spcPct val="120000"/>
                        </a:lnSpc>
                        <a:spcBef>
                          <a:spcPts val="0"/>
                        </a:spcBef>
                        <a:spcAft>
                          <a:spcPts val="0"/>
                        </a:spcAft>
                      </a:pPr>
                      <a:r>
                        <a:rPr lang="en-US" sz="900" dirty="0">
                          <a:effectLst/>
                        </a:rPr>
                        <a:t>Science (1 Lab)</a:t>
                      </a:r>
                      <a:endParaRPr lang="en-US" sz="900" dirty="0">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tc>
                  <a:txBody>
                    <a:bodyPr/>
                    <a:lstStyle/>
                    <a:p>
                      <a:pPr marL="0" marR="0" algn="ctr">
                        <a:lnSpc>
                          <a:spcPct val="120000"/>
                        </a:lnSpc>
                        <a:spcBef>
                          <a:spcPts val="0"/>
                        </a:spcBef>
                        <a:spcAft>
                          <a:spcPts val="0"/>
                        </a:spcAft>
                      </a:pPr>
                      <a:r>
                        <a:rPr lang="en-US" sz="900" dirty="0">
                          <a:effectLst/>
                        </a:rPr>
                        <a:t>3 credits</a:t>
                      </a:r>
                    </a:p>
                    <a:p>
                      <a:pPr marL="0" marR="0" algn="ctr">
                        <a:lnSpc>
                          <a:spcPct val="120000"/>
                        </a:lnSpc>
                        <a:spcBef>
                          <a:spcPts val="0"/>
                        </a:spcBef>
                        <a:spcAft>
                          <a:spcPts val="0"/>
                        </a:spcAft>
                      </a:pPr>
                      <a:r>
                        <a:rPr lang="en-US" sz="900" dirty="0">
                          <a:effectLst/>
                        </a:rPr>
                        <a:t>(2 labs)</a:t>
                      </a:r>
                      <a:endParaRPr lang="en-US" sz="900" b="1" dirty="0">
                        <a:solidFill>
                          <a:schemeClr val="tx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tc>
                  <a:txBody>
                    <a:bodyPr/>
                    <a:lstStyle/>
                    <a:p>
                      <a:pPr marL="31750" marR="0" indent="-31750" algn="ctr">
                        <a:lnSpc>
                          <a:spcPct val="120000"/>
                        </a:lnSpc>
                        <a:spcBef>
                          <a:spcPts val="0"/>
                        </a:spcBef>
                        <a:spcAft>
                          <a:spcPts val="0"/>
                        </a:spcAft>
                      </a:pPr>
                      <a:r>
                        <a:rPr lang="en-US" sz="900" dirty="0">
                          <a:effectLst/>
                        </a:rPr>
                        <a:t>2 credits</a:t>
                      </a:r>
                    </a:p>
                    <a:p>
                      <a:pPr marL="31750" marR="0" indent="-31750" algn="ctr">
                        <a:lnSpc>
                          <a:spcPct val="120000"/>
                        </a:lnSpc>
                        <a:spcBef>
                          <a:spcPts val="0"/>
                        </a:spcBef>
                        <a:spcAft>
                          <a:spcPts val="0"/>
                        </a:spcAft>
                      </a:pPr>
                      <a:r>
                        <a:rPr lang="en-US" sz="900" dirty="0">
                          <a:effectLst/>
                        </a:rPr>
                        <a:t>(2 labs)</a:t>
                      </a:r>
                      <a:endParaRPr lang="en-US" sz="900" b="1" dirty="0">
                        <a:solidFill>
                          <a:schemeClr val="bg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tc>
                  <a:txBody>
                    <a:bodyPr/>
                    <a:lstStyle/>
                    <a:p>
                      <a:pPr marL="0" marR="0" algn="ctr">
                        <a:lnSpc>
                          <a:spcPct val="120000"/>
                        </a:lnSpc>
                        <a:spcBef>
                          <a:spcPts val="0"/>
                        </a:spcBef>
                        <a:spcAft>
                          <a:spcPts val="0"/>
                        </a:spcAft>
                      </a:pPr>
                      <a:r>
                        <a:rPr lang="en-US" sz="900" dirty="0">
                          <a:effectLst/>
                        </a:rPr>
                        <a:t>3-4 credits</a:t>
                      </a:r>
                      <a:endParaRPr lang="en-US" sz="900" b="0" dirty="0">
                        <a:solidFill>
                          <a:schemeClr val="bg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extLst>
                  <a:ext uri="{0D108BD9-81ED-4DB2-BD59-A6C34878D82A}">
                    <a16:rowId xmlns:a16="http://schemas.microsoft.com/office/drawing/2014/main" val="10003"/>
                  </a:ext>
                </a:extLst>
              </a:tr>
              <a:tr h="524437">
                <a:tc>
                  <a:txBody>
                    <a:bodyPr/>
                    <a:lstStyle/>
                    <a:p>
                      <a:pPr marL="0" marR="0" algn="ctr">
                        <a:lnSpc>
                          <a:spcPct val="120000"/>
                        </a:lnSpc>
                        <a:spcBef>
                          <a:spcPts val="0"/>
                        </a:spcBef>
                        <a:spcAft>
                          <a:spcPts val="0"/>
                        </a:spcAft>
                      </a:pPr>
                      <a:r>
                        <a:rPr lang="en-US" sz="900" dirty="0">
                          <a:effectLst/>
                        </a:rPr>
                        <a:t>Social Studies</a:t>
                      </a:r>
                      <a:endParaRPr lang="en-US" sz="900" dirty="0">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tc>
                  <a:txBody>
                    <a:bodyPr/>
                    <a:lstStyle/>
                    <a:p>
                      <a:pPr marL="0" marR="0" algn="ctr">
                        <a:lnSpc>
                          <a:spcPct val="120000"/>
                        </a:lnSpc>
                        <a:spcBef>
                          <a:spcPts val="0"/>
                        </a:spcBef>
                        <a:spcAft>
                          <a:spcPts val="0"/>
                        </a:spcAft>
                      </a:pPr>
                      <a:r>
                        <a:rPr lang="en-US" sz="900" dirty="0">
                          <a:effectLst/>
                        </a:rPr>
                        <a:t>3 credits</a:t>
                      </a:r>
                      <a:endParaRPr lang="en-US" sz="900" b="1" dirty="0">
                        <a:solidFill>
                          <a:schemeClr val="tx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tc>
                  <a:txBody>
                    <a:bodyPr/>
                    <a:lstStyle/>
                    <a:p>
                      <a:pPr marL="31750" marR="0" indent="-31750" algn="ctr">
                        <a:lnSpc>
                          <a:spcPct val="120000"/>
                        </a:lnSpc>
                        <a:spcBef>
                          <a:spcPts val="0"/>
                        </a:spcBef>
                        <a:spcAft>
                          <a:spcPts val="0"/>
                        </a:spcAft>
                      </a:pPr>
                      <a:r>
                        <a:rPr lang="en-US" sz="900" dirty="0">
                          <a:effectLst/>
                        </a:rPr>
                        <a:t>3 credits</a:t>
                      </a:r>
                      <a:endParaRPr lang="en-US" sz="900" b="1" dirty="0">
                        <a:solidFill>
                          <a:schemeClr val="bg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tc>
                  <a:txBody>
                    <a:bodyPr/>
                    <a:lstStyle/>
                    <a:p>
                      <a:pPr marL="0" marR="0" algn="ctr">
                        <a:lnSpc>
                          <a:spcPct val="120000"/>
                        </a:lnSpc>
                        <a:spcBef>
                          <a:spcPts val="0"/>
                        </a:spcBef>
                        <a:spcAft>
                          <a:spcPts val="0"/>
                        </a:spcAft>
                      </a:pPr>
                      <a:r>
                        <a:rPr lang="en-US" sz="900">
                          <a:effectLst/>
                        </a:rPr>
                        <a:t>3-4 credits</a:t>
                      </a:r>
                      <a:endParaRPr lang="en-US" sz="900" b="0">
                        <a:solidFill>
                          <a:schemeClr val="bg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extLst>
                  <a:ext uri="{0D108BD9-81ED-4DB2-BD59-A6C34878D82A}">
                    <a16:rowId xmlns:a16="http://schemas.microsoft.com/office/drawing/2014/main" val="10004"/>
                  </a:ext>
                </a:extLst>
              </a:tr>
              <a:tr h="524437">
                <a:tc>
                  <a:txBody>
                    <a:bodyPr/>
                    <a:lstStyle/>
                    <a:p>
                      <a:pPr marL="0" marR="0" indent="635" algn="ctr">
                        <a:lnSpc>
                          <a:spcPct val="120000"/>
                        </a:lnSpc>
                        <a:spcBef>
                          <a:spcPts val="0"/>
                        </a:spcBef>
                        <a:spcAft>
                          <a:spcPts val="0"/>
                        </a:spcAft>
                      </a:pPr>
                      <a:r>
                        <a:rPr lang="en-US" sz="900" dirty="0" smtClean="0">
                          <a:effectLst/>
                        </a:rPr>
                        <a:t>World Language</a:t>
                      </a:r>
                      <a:endParaRPr lang="en-US" sz="900" dirty="0">
                        <a:solidFill>
                          <a:schemeClr val="tx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tc>
                  <a:txBody>
                    <a:bodyPr/>
                    <a:lstStyle/>
                    <a:p>
                      <a:pPr marL="0" marR="0" algn="ctr">
                        <a:lnSpc>
                          <a:spcPct val="120000"/>
                        </a:lnSpc>
                        <a:spcBef>
                          <a:spcPts val="0"/>
                        </a:spcBef>
                        <a:spcAft>
                          <a:spcPts val="0"/>
                        </a:spcAft>
                      </a:pPr>
                      <a:r>
                        <a:rPr lang="en-US" sz="900" dirty="0">
                          <a:effectLst/>
                        </a:rPr>
                        <a:t>2 credits </a:t>
                      </a:r>
                      <a:endParaRPr lang="en-US" sz="900" b="1" dirty="0">
                        <a:solidFill>
                          <a:schemeClr val="tx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tc>
                  <a:txBody>
                    <a:bodyPr/>
                    <a:lstStyle/>
                    <a:p>
                      <a:pPr marL="31750" marR="0" indent="-31750" algn="ctr">
                        <a:lnSpc>
                          <a:spcPct val="120000"/>
                        </a:lnSpc>
                        <a:spcBef>
                          <a:spcPts val="0"/>
                        </a:spcBef>
                        <a:spcAft>
                          <a:spcPts val="0"/>
                        </a:spcAft>
                      </a:pPr>
                      <a:r>
                        <a:rPr lang="en-US" sz="900" dirty="0">
                          <a:effectLst/>
                        </a:rPr>
                        <a:t>2 credits</a:t>
                      </a:r>
                      <a:endParaRPr lang="en-US" sz="900" b="1" dirty="0">
                        <a:solidFill>
                          <a:schemeClr val="bg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tc>
                  <a:txBody>
                    <a:bodyPr/>
                    <a:lstStyle/>
                    <a:p>
                      <a:pPr marL="0" marR="0" algn="ctr">
                        <a:lnSpc>
                          <a:spcPct val="120000"/>
                        </a:lnSpc>
                        <a:spcBef>
                          <a:spcPts val="0"/>
                        </a:spcBef>
                        <a:spcAft>
                          <a:spcPts val="0"/>
                        </a:spcAft>
                      </a:pPr>
                      <a:r>
                        <a:rPr lang="en-US" sz="900">
                          <a:effectLst/>
                        </a:rPr>
                        <a:t>3-4 credits</a:t>
                      </a:r>
                      <a:endParaRPr lang="en-US" sz="900" b="0">
                        <a:solidFill>
                          <a:schemeClr val="bg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extLst>
                  <a:ext uri="{0D108BD9-81ED-4DB2-BD59-A6C34878D82A}">
                    <a16:rowId xmlns:a16="http://schemas.microsoft.com/office/drawing/2014/main" val="10005"/>
                  </a:ext>
                </a:extLst>
              </a:tr>
              <a:tr h="524437">
                <a:tc>
                  <a:txBody>
                    <a:bodyPr/>
                    <a:lstStyle/>
                    <a:p>
                      <a:pPr marL="0" marR="0" indent="635" algn="ctr">
                        <a:lnSpc>
                          <a:spcPct val="120000"/>
                        </a:lnSpc>
                        <a:spcBef>
                          <a:spcPts val="0"/>
                        </a:spcBef>
                        <a:spcAft>
                          <a:spcPts val="0"/>
                        </a:spcAft>
                      </a:pPr>
                      <a:r>
                        <a:rPr lang="en-US" sz="900" dirty="0">
                          <a:effectLst/>
                        </a:rPr>
                        <a:t>Arts</a:t>
                      </a:r>
                      <a:endParaRPr lang="en-US" sz="900" dirty="0">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tc>
                  <a:txBody>
                    <a:bodyPr/>
                    <a:lstStyle/>
                    <a:p>
                      <a:pPr marL="0" marR="0" algn="ctr">
                        <a:lnSpc>
                          <a:spcPct val="120000"/>
                        </a:lnSpc>
                        <a:spcBef>
                          <a:spcPts val="0"/>
                        </a:spcBef>
                        <a:spcAft>
                          <a:spcPts val="0"/>
                        </a:spcAft>
                      </a:pPr>
                      <a:r>
                        <a:rPr lang="en-US" sz="900" dirty="0">
                          <a:effectLst/>
                        </a:rPr>
                        <a:t>2 credits</a:t>
                      </a:r>
                      <a:endParaRPr lang="en-US" sz="900" b="1" dirty="0">
                        <a:solidFill>
                          <a:schemeClr val="tx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tc>
                  <a:txBody>
                    <a:bodyPr/>
                    <a:lstStyle/>
                    <a:p>
                      <a:pPr marL="31750" marR="0" indent="-31750" algn="ctr">
                        <a:lnSpc>
                          <a:spcPct val="120000"/>
                        </a:lnSpc>
                        <a:spcBef>
                          <a:spcPts val="0"/>
                        </a:spcBef>
                        <a:spcAft>
                          <a:spcPts val="0"/>
                        </a:spcAft>
                      </a:pPr>
                      <a:r>
                        <a:rPr lang="en-US" sz="900" dirty="0">
                          <a:effectLst/>
                        </a:rPr>
                        <a:t>1 credit</a:t>
                      </a:r>
                      <a:endParaRPr lang="en-US" sz="900" b="1" dirty="0">
                        <a:solidFill>
                          <a:schemeClr val="bg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tc>
                  <a:txBody>
                    <a:bodyPr/>
                    <a:lstStyle/>
                    <a:p>
                      <a:pPr marL="0" marR="0" algn="ctr">
                        <a:lnSpc>
                          <a:spcPct val="120000"/>
                        </a:lnSpc>
                        <a:spcBef>
                          <a:spcPts val="0"/>
                        </a:spcBef>
                        <a:spcAft>
                          <a:spcPts val="0"/>
                        </a:spcAft>
                      </a:pPr>
                      <a:r>
                        <a:rPr lang="en-US" sz="900" dirty="0">
                          <a:effectLst/>
                        </a:rPr>
                        <a:t>2-3 credits</a:t>
                      </a:r>
                      <a:endParaRPr lang="en-US" sz="900" b="0" dirty="0">
                        <a:solidFill>
                          <a:schemeClr val="bg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extLst>
                  <a:ext uri="{0D108BD9-81ED-4DB2-BD59-A6C34878D82A}">
                    <a16:rowId xmlns:a16="http://schemas.microsoft.com/office/drawing/2014/main" val="10006"/>
                  </a:ext>
                </a:extLst>
              </a:tr>
              <a:tr h="1404508">
                <a:tc>
                  <a:txBody>
                    <a:bodyPr/>
                    <a:lstStyle/>
                    <a:p>
                      <a:pPr marL="0" marR="0" indent="635" algn="ctr">
                        <a:lnSpc>
                          <a:spcPct val="120000"/>
                        </a:lnSpc>
                        <a:spcBef>
                          <a:spcPts val="0"/>
                        </a:spcBef>
                        <a:spcAft>
                          <a:spcPts val="0"/>
                        </a:spcAft>
                      </a:pPr>
                      <a:r>
                        <a:rPr lang="en-US" sz="900" dirty="0">
                          <a:effectLst/>
                        </a:rPr>
                        <a:t>Health/Fitness</a:t>
                      </a:r>
                      <a:endParaRPr lang="en-US" sz="900" dirty="0">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tc>
                  <a:txBody>
                    <a:bodyPr/>
                    <a:lstStyle/>
                    <a:p>
                      <a:pPr marL="0" marR="0" algn="ctr">
                        <a:lnSpc>
                          <a:spcPct val="120000"/>
                        </a:lnSpc>
                        <a:spcBef>
                          <a:spcPts val="0"/>
                        </a:spcBef>
                        <a:spcAft>
                          <a:spcPts val="0"/>
                        </a:spcAft>
                      </a:pPr>
                      <a:r>
                        <a:rPr lang="en-US" sz="900" dirty="0">
                          <a:effectLst/>
                        </a:rPr>
                        <a:t>2 credits (.5 Health and 1.5 Fitness)</a:t>
                      </a:r>
                      <a:endParaRPr lang="en-US" sz="900" b="1" dirty="0">
                        <a:solidFill>
                          <a:schemeClr val="tx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tc gridSpan="2">
                  <a:txBody>
                    <a:bodyPr/>
                    <a:lstStyle/>
                    <a:p>
                      <a:pPr marL="159385" marR="0" algn="l">
                        <a:lnSpc>
                          <a:spcPts val="985"/>
                        </a:lnSpc>
                        <a:spcBef>
                          <a:spcPts val="0"/>
                        </a:spcBef>
                        <a:spcAft>
                          <a:spcPts val="0"/>
                        </a:spcAft>
                      </a:pPr>
                      <a:r>
                        <a:rPr lang="en-US" sz="800" spc="-5" dirty="0">
                          <a:effectLst/>
                        </a:rPr>
                        <a:t>Students</a:t>
                      </a:r>
                      <a:r>
                        <a:rPr lang="en-US" sz="800" dirty="0">
                          <a:effectLst/>
                        </a:rPr>
                        <a:t> </a:t>
                      </a:r>
                      <a:r>
                        <a:rPr lang="en-US" sz="800" spc="-5" dirty="0">
                          <a:effectLst/>
                        </a:rPr>
                        <a:t>must</a:t>
                      </a:r>
                      <a:r>
                        <a:rPr lang="en-US" sz="800" spc="5" dirty="0">
                          <a:effectLst/>
                        </a:rPr>
                        <a:t> </a:t>
                      </a:r>
                      <a:r>
                        <a:rPr lang="en-US" sz="800" spc="-5" dirty="0">
                          <a:effectLst/>
                        </a:rPr>
                        <a:t>have</a:t>
                      </a:r>
                      <a:r>
                        <a:rPr lang="en-US" sz="800" spc="5" dirty="0">
                          <a:effectLst/>
                        </a:rPr>
                        <a:t> </a:t>
                      </a:r>
                      <a:r>
                        <a:rPr lang="en-US" sz="800" spc="-5" dirty="0">
                          <a:effectLst/>
                        </a:rPr>
                        <a:t>at least</a:t>
                      </a:r>
                      <a:r>
                        <a:rPr lang="en-US" sz="800" spc="5" dirty="0">
                          <a:effectLst/>
                        </a:rPr>
                        <a:t> </a:t>
                      </a:r>
                      <a:r>
                        <a:rPr lang="en-US" sz="800" dirty="0">
                          <a:effectLst/>
                        </a:rPr>
                        <a:t>a 2.0 GPA to </a:t>
                      </a:r>
                      <a:r>
                        <a:rPr lang="en-US" sz="800" spc="-5" dirty="0">
                          <a:effectLst/>
                        </a:rPr>
                        <a:t>be</a:t>
                      </a:r>
                      <a:r>
                        <a:rPr lang="en-US" sz="800" spc="5" dirty="0">
                          <a:effectLst/>
                        </a:rPr>
                        <a:t> </a:t>
                      </a:r>
                      <a:r>
                        <a:rPr lang="en-US" sz="800" spc="-5" dirty="0">
                          <a:effectLst/>
                        </a:rPr>
                        <a:t>admitted </a:t>
                      </a:r>
                      <a:r>
                        <a:rPr lang="en-US" sz="800" dirty="0">
                          <a:effectLst/>
                        </a:rPr>
                        <a:t>to a </a:t>
                      </a:r>
                      <a:r>
                        <a:rPr lang="en-US" sz="800" spc="-5" dirty="0">
                          <a:effectLst/>
                        </a:rPr>
                        <a:t>public</a:t>
                      </a:r>
                      <a:r>
                        <a:rPr lang="en-US" sz="800" dirty="0">
                          <a:effectLst/>
                        </a:rPr>
                        <a:t> </a:t>
                      </a:r>
                      <a:r>
                        <a:rPr lang="en-US" sz="800" spc="-5" dirty="0">
                          <a:effectLst/>
                        </a:rPr>
                        <a:t>college</a:t>
                      </a:r>
                      <a:r>
                        <a:rPr lang="en-US" sz="800" spc="5" dirty="0">
                          <a:effectLst/>
                        </a:rPr>
                        <a:t> </a:t>
                      </a:r>
                      <a:r>
                        <a:rPr lang="en-US" sz="800" spc="-5" dirty="0">
                          <a:effectLst/>
                        </a:rPr>
                        <a:t>or</a:t>
                      </a:r>
                      <a:r>
                        <a:rPr lang="en-US" sz="800" dirty="0">
                          <a:effectLst/>
                        </a:rPr>
                        <a:t> </a:t>
                      </a:r>
                      <a:r>
                        <a:rPr lang="en-US" sz="800" spc="-5" dirty="0">
                          <a:effectLst/>
                        </a:rPr>
                        <a:t>university</a:t>
                      </a:r>
                      <a:r>
                        <a:rPr lang="en-US" sz="800" spc="5" dirty="0">
                          <a:effectLst/>
                        </a:rPr>
                        <a:t> </a:t>
                      </a:r>
                      <a:r>
                        <a:rPr lang="en-US" sz="800" spc="-5" dirty="0">
                          <a:effectLst/>
                        </a:rPr>
                        <a:t>in</a:t>
                      </a:r>
                      <a:r>
                        <a:rPr lang="en-US" sz="800" spc="5" dirty="0">
                          <a:effectLst/>
                        </a:rPr>
                        <a:t> </a:t>
                      </a:r>
                      <a:r>
                        <a:rPr lang="en-US" sz="800" dirty="0">
                          <a:effectLst/>
                        </a:rPr>
                        <a:t>WA </a:t>
                      </a:r>
                      <a:r>
                        <a:rPr lang="en-US" sz="800" spc="-5" dirty="0">
                          <a:effectLst/>
                        </a:rPr>
                        <a:t>State.</a:t>
                      </a:r>
                      <a:endParaRPr lang="en-US" sz="900" dirty="0">
                        <a:effectLst/>
                      </a:endParaRPr>
                    </a:p>
                    <a:p>
                      <a:pPr marL="159385" marR="0" algn="l">
                        <a:lnSpc>
                          <a:spcPts val="985"/>
                        </a:lnSpc>
                        <a:spcBef>
                          <a:spcPts val="0"/>
                        </a:spcBef>
                        <a:spcAft>
                          <a:spcPts val="0"/>
                        </a:spcAft>
                      </a:pPr>
                      <a:r>
                        <a:rPr lang="en-US" sz="800" spc="-5" dirty="0">
                          <a:effectLst/>
                        </a:rPr>
                        <a:t>For more</a:t>
                      </a:r>
                      <a:r>
                        <a:rPr lang="en-US" sz="800" spc="5" dirty="0">
                          <a:effectLst/>
                        </a:rPr>
                        <a:t> </a:t>
                      </a:r>
                      <a:r>
                        <a:rPr lang="en-US" sz="800" spc="-5" dirty="0">
                          <a:effectLst/>
                        </a:rPr>
                        <a:t>info:</a:t>
                      </a:r>
                      <a:r>
                        <a:rPr lang="en-US" sz="800" spc="10" dirty="0">
                          <a:effectLst/>
                        </a:rPr>
                        <a:t> </a:t>
                      </a:r>
                      <a:r>
                        <a:rPr lang="en-US" sz="800" u="sng" spc="-5" dirty="0">
                          <a:effectLst/>
                          <a:hlinkClick r:id="rId3"/>
                        </a:rPr>
                        <a:t>www.k12.wa.us/graduationrequirements</a:t>
                      </a:r>
                      <a:r>
                        <a:rPr lang="en-US" sz="800" u="sng" dirty="0">
                          <a:effectLst/>
                          <a:hlinkClick r:id="rId3"/>
                        </a:rPr>
                        <a:t> </a:t>
                      </a:r>
                      <a:r>
                        <a:rPr lang="en-US" sz="800" spc="-5" dirty="0">
                          <a:effectLst/>
                        </a:rPr>
                        <a:t>or</a:t>
                      </a:r>
                      <a:r>
                        <a:rPr lang="en-US" sz="800" spc="275" dirty="0">
                          <a:effectLst/>
                        </a:rPr>
                        <a:t> </a:t>
                      </a:r>
                      <a:r>
                        <a:rPr lang="en-US" sz="800" u="sng" spc="-5" dirty="0">
                          <a:effectLst/>
                          <a:hlinkClick r:id="rId4"/>
                        </a:rPr>
                        <a:t>http://readysetgrad.org/search/node/minimum%20college%20admissions</a:t>
                      </a:r>
                      <a:endParaRPr lang="en-US" sz="900" dirty="0">
                        <a:effectLst/>
                      </a:endParaRPr>
                    </a:p>
                    <a:p>
                      <a:pPr marL="0" marR="0" algn="l">
                        <a:lnSpc>
                          <a:spcPct val="120000"/>
                        </a:lnSpc>
                        <a:spcBef>
                          <a:spcPts val="0"/>
                        </a:spcBef>
                        <a:spcAft>
                          <a:spcPts val="0"/>
                        </a:spcAft>
                      </a:pPr>
                      <a:r>
                        <a:rPr lang="en-US" sz="900" dirty="0">
                          <a:effectLst/>
                        </a:rPr>
                        <a:t> </a:t>
                      </a:r>
                      <a:endParaRPr lang="en-US" sz="900" dirty="0">
                        <a:solidFill>
                          <a:schemeClr val="bg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38771" marR="38771" marT="0" marB="0" anchor="ctr"/>
                </a:tc>
                <a:tc hMerge="1">
                  <a:txBody>
                    <a:bodyPr/>
                    <a:lstStyle/>
                    <a:p>
                      <a:endParaRPr lang="en-US"/>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336184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a plan</a:t>
            </a:r>
            <a:endParaRPr lang="en-US" dirty="0"/>
          </a:p>
        </p:txBody>
      </p:sp>
      <p:sp>
        <p:nvSpPr>
          <p:cNvPr id="3" name="Content Placeholder 2"/>
          <p:cNvSpPr>
            <a:spLocks noGrp="1"/>
          </p:cNvSpPr>
          <p:nvPr>
            <p:ph idx="1"/>
          </p:nvPr>
        </p:nvSpPr>
        <p:spPr/>
        <p:txBody>
          <a:bodyPr>
            <a:noAutofit/>
          </a:bodyPr>
          <a:lstStyle/>
          <a:p>
            <a:pPr marL="0" indent="0">
              <a:spcBef>
                <a:spcPts val="1200"/>
              </a:spcBef>
              <a:spcAft>
                <a:spcPts val="1200"/>
              </a:spcAft>
              <a:buNone/>
            </a:pPr>
            <a:r>
              <a:rPr lang="en-US" sz="2400" b="1" dirty="0"/>
              <a:t>Encourage your child </a:t>
            </a:r>
            <a:r>
              <a:rPr lang="en-US" sz="2400" b="1" dirty="0" smtClean="0"/>
              <a:t>to:</a:t>
            </a:r>
            <a:endParaRPr lang="en-US" sz="2400" b="1" dirty="0"/>
          </a:p>
          <a:p>
            <a:pPr>
              <a:spcBef>
                <a:spcPts val="1200"/>
              </a:spcBef>
              <a:spcAft>
                <a:spcPts val="1200"/>
              </a:spcAft>
            </a:pPr>
            <a:r>
              <a:rPr lang="en-US" sz="2400" dirty="0" smtClean="0"/>
              <a:t>Work with school counselor and GEAR UP to find </a:t>
            </a:r>
            <a:r>
              <a:rPr lang="en-US" sz="2400" dirty="0"/>
              <a:t>classes to prepare for </a:t>
            </a:r>
            <a:r>
              <a:rPr lang="en-US" sz="2400" dirty="0" smtClean="0"/>
              <a:t>their postsecondary </a:t>
            </a:r>
            <a:r>
              <a:rPr lang="en-US" sz="2400" dirty="0"/>
              <a:t>and career </a:t>
            </a:r>
            <a:r>
              <a:rPr lang="en-US" sz="2400" dirty="0" smtClean="0"/>
              <a:t>goals.</a:t>
            </a:r>
          </a:p>
          <a:p>
            <a:pPr>
              <a:spcBef>
                <a:spcPts val="1200"/>
              </a:spcBef>
              <a:spcAft>
                <a:spcPts val="1200"/>
              </a:spcAft>
            </a:pPr>
            <a:r>
              <a:rPr lang="en-US" sz="2400" dirty="0" smtClean="0"/>
              <a:t>Take the </a:t>
            </a:r>
            <a:r>
              <a:rPr lang="en-US" sz="2400" dirty="0"/>
              <a:t>most </a:t>
            </a:r>
            <a:r>
              <a:rPr lang="en-US" sz="2400" dirty="0" smtClean="0"/>
              <a:t>challenging </a:t>
            </a:r>
            <a:r>
              <a:rPr lang="en-US" sz="2400" dirty="0"/>
              <a:t>courses </a:t>
            </a:r>
            <a:r>
              <a:rPr lang="en-US" sz="2400" dirty="0" smtClean="0"/>
              <a:t>they can handle, like: </a:t>
            </a:r>
            <a:endParaRPr lang="en-US" sz="2400" dirty="0"/>
          </a:p>
          <a:p>
            <a:pPr lvl="1">
              <a:spcBef>
                <a:spcPts val="600"/>
              </a:spcBef>
              <a:buFont typeface="Courier New" panose="02070309020205020404" pitchFamily="49" charset="0"/>
              <a:buChar char="o"/>
            </a:pPr>
            <a:r>
              <a:rPr lang="en-US" sz="2000" dirty="0"/>
              <a:t>Advanced courses </a:t>
            </a:r>
            <a:r>
              <a:rPr lang="en-US" sz="2000" dirty="0" smtClean="0"/>
              <a:t>(</a:t>
            </a:r>
            <a:r>
              <a:rPr lang="en-US" sz="2000" dirty="0"/>
              <a:t>honors, other rigorous courses</a:t>
            </a:r>
            <a:r>
              <a:rPr lang="en-US" sz="2000" dirty="0" smtClean="0"/>
              <a:t>).</a:t>
            </a:r>
            <a:endParaRPr lang="en-US" sz="2000" dirty="0"/>
          </a:p>
          <a:p>
            <a:pPr lvl="1">
              <a:spcBef>
                <a:spcPts val="600"/>
              </a:spcBef>
              <a:buFont typeface="Courier New" panose="02070309020205020404" pitchFamily="49" charset="0"/>
              <a:buChar char="o"/>
            </a:pPr>
            <a:r>
              <a:rPr lang="en-US" sz="2000" dirty="0"/>
              <a:t>Career &amp; Technical Education courses (career prep</a:t>
            </a:r>
            <a:r>
              <a:rPr lang="en-US" sz="2000" dirty="0" smtClean="0"/>
              <a:t>).</a:t>
            </a:r>
            <a:endParaRPr lang="en-US" sz="2000" dirty="0"/>
          </a:p>
          <a:p>
            <a:pPr lvl="1">
              <a:spcBef>
                <a:spcPts val="600"/>
              </a:spcBef>
              <a:buFont typeface="Courier New" panose="02070309020205020404" pitchFamily="49" charset="0"/>
              <a:buChar char="o"/>
            </a:pPr>
            <a:r>
              <a:rPr lang="en-US" sz="2000" dirty="0"/>
              <a:t>Dual credit courses </a:t>
            </a:r>
            <a:r>
              <a:rPr lang="en-US" sz="2000" dirty="0" smtClean="0"/>
              <a:t>(</a:t>
            </a:r>
            <a:r>
              <a:rPr lang="en-US" sz="2000" dirty="0"/>
              <a:t>AP, IB, College in High School, Running Start, </a:t>
            </a:r>
            <a:r>
              <a:rPr lang="en-US" sz="2000" dirty="0" smtClean="0"/>
              <a:t>CTE Dual Credit).</a:t>
            </a:r>
            <a:endParaRPr lang="en-US" sz="2000" dirty="0"/>
          </a:p>
        </p:txBody>
      </p:sp>
    </p:spTree>
    <p:extLst>
      <p:ext uri="{BB962C8B-B14F-4D97-AF65-F5344CB8AC3E}">
        <p14:creationId xmlns:p14="http://schemas.microsoft.com/office/powerpoint/2010/main" val="1981096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ln w="15875"/>
        </p:spPr>
        <p:txBody>
          <a:bodyPr rtlCol="0">
            <a:normAutofit/>
          </a:bodyPr>
          <a:lstStyle/>
          <a:p>
            <a:pPr eaLnBrk="1" fontAlgn="auto" hangingPunct="1">
              <a:spcAft>
                <a:spcPts val="0"/>
              </a:spcAft>
              <a:defRPr/>
            </a:pPr>
            <a:r>
              <a:rPr lang="en-US" dirty="0" smtClean="0"/>
              <a:t>Advanced courses</a:t>
            </a:r>
            <a:endParaRPr lang="en-US" dirty="0"/>
          </a:p>
        </p:txBody>
      </p:sp>
      <p:sp>
        <p:nvSpPr>
          <p:cNvPr id="10" name="Content Placeholder 9"/>
          <p:cNvSpPr>
            <a:spLocks noGrp="1"/>
          </p:cNvSpPr>
          <p:nvPr>
            <p:ph idx="1"/>
          </p:nvPr>
        </p:nvSpPr>
        <p:spPr/>
        <p:txBody>
          <a:bodyPr rtlCol="0">
            <a:normAutofit/>
          </a:bodyPr>
          <a:lstStyle/>
          <a:p>
            <a:pPr marL="690372" indent="-685800" eaLnBrk="1" fontAlgn="auto" hangingPunct="1">
              <a:lnSpc>
                <a:spcPct val="120000"/>
              </a:lnSpc>
              <a:spcBef>
                <a:spcPts val="1200"/>
              </a:spcBef>
              <a:spcAft>
                <a:spcPts val="1200"/>
              </a:spcAft>
              <a:buFont typeface="Courier New" panose="02070309020205020404" pitchFamily="49" charset="0"/>
              <a:buChar char="o"/>
              <a:defRPr/>
            </a:pPr>
            <a:r>
              <a:rPr lang="en-US" sz="2800" dirty="0"/>
              <a:t>Take as many years of math and science as </a:t>
            </a:r>
            <a:r>
              <a:rPr lang="en-US" sz="2800" dirty="0" smtClean="0"/>
              <a:t>possible.</a:t>
            </a:r>
            <a:endParaRPr lang="en-US" sz="2800" dirty="0"/>
          </a:p>
          <a:p>
            <a:pPr marL="690372" indent="-685800" eaLnBrk="1" fontAlgn="auto" hangingPunct="1">
              <a:lnSpc>
                <a:spcPct val="120000"/>
              </a:lnSpc>
              <a:spcBef>
                <a:spcPts val="1200"/>
              </a:spcBef>
              <a:spcAft>
                <a:spcPts val="1200"/>
              </a:spcAft>
              <a:buFont typeface="Courier New" panose="02070309020205020404" pitchFamily="49" charset="0"/>
              <a:buChar char="o"/>
              <a:defRPr/>
            </a:pPr>
            <a:r>
              <a:rPr lang="en-US" sz="2800" dirty="0"/>
              <a:t>Take honors, AP, IB, College in HS classes that cover advanced </a:t>
            </a:r>
            <a:r>
              <a:rPr lang="en-US" sz="2800" dirty="0" smtClean="0"/>
              <a:t>material.</a:t>
            </a:r>
            <a:endParaRPr lang="en-US" sz="2800" dirty="0"/>
          </a:p>
          <a:p>
            <a:pPr marL="690372" indent="-685800" eaLnBrk="1" fontAlgn="auto" hangingPunct="1">
              <a:lnSpc>
                <a:spcPct val="120000"/>
              </a:lnSpc>
              <a:spcBef>
                <a:spcPts val="1200"/>
              </a:spcBef>
              <a:spcAft>
                <a:spcPts val="1200"/>
              </a:spcAft>
              <a:buFont typeface="Courier New" panose="02070309020205020404" pitchFamily="49" charset="0"/>
              <a:buChar char="o"/>
              <a:defRPr/>
            </a:pPr>
            <a:r>
              <a:rPr lang="en-US" sz="2800" dirty="0"/>
              <a:t>Take electives that let you build skills (orchestra, band, art, metalworking, etc</a:t>
            </a:r>
            <a:r>
              <a:rPr lang="en-US" sz="2800" dirty="0" smtClean="0"/>
              <a:t>.).</a:t>
            </a:r>
            <a:endParaRPr lang="en-US" sz="2800" dirty="0"/>
          </a:p>
          <a:p>
            <a:pPr marL="747522" lvl="1" indent="-347472" eaLnBrk="1" fontAlgn="auto" hangingPunct="1">
              <a:spcBef>
                <a:spcPts val="0"/>
              </a:spcBef>
              <a:spcAft>
                <a:spcPts val="0"/>
              </a:spcAft>
              <a:buFont typeface="Arial" pitchFamily="34" charset="0"/>
              <a:buNone/>
              <a:defRPr/>
            </a:pPr>
            <a:endParaRPr lang="en-US" dirty="0">
              <a:solidFill>
                <a:srgbClr val="2B4C73"/>
              </a:solidFill>
              <a:latin typeface="Arial Narrow" pitchFamily="34" charset="0"/>
            </a:endParaRPr>
          </a:p>
        </p:txBody>
      </p:sp>
    </p:spTree>
    <p:extLst>
      <p:ext uri="{BB962C8B-B14F-4D97-AF65-F5344CB8AC3E}">
        <p14:creationId xmlns:p14="http://schemas.microsoft.com/office/powerpoint/2010/main" val="1791499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ln w="15875"/>
        </p:spPr>
        <p:txBody>
          <a:bodyPr rtlCol="0">
            <a:normAutofit/>
          </a:bodyPr>
          <a:lstStyle/>
          <a:p>
            <a:pPr eaLnBrk="1" fontAlgn="auto" hangingPunct="1">
              <a:spcAft>
                <a:spcPts val="0"/>
              </a:spcAft>
              <a:defRPr/>
            </a:pPr>
            <a:r>
              <a:rPr lang="en-US" dirty="0"/>
              <a:t>C</a:t>
            </a:r>
            <a:r>
              <a:rPr lang="en-US" dirty="0" smtClean="0"/>
              <a:t>areer prep (</a:t>
            </a:r>
            <a:r>
              <a:rPr lang="en-US" dirty="0"/>
              <a:t>CTE) </a:t>
            </a:r>
            <a:r>
              <a:rPr lang="en-US" dirty="0" smtClean="0"/>
              <a:t>classes</a:t>
            </a:r>
            <a:endParaRPr lang="en-US" dirty="0"/>
          </a:p>
        </p:txBody>
      </p:sp>
      <p:sp>
        <p:nvSpPr>
          <p:cNvPr id="10" name="Content Placeholder 9"/>
          <p:cNvSpPr>
            <a:spLocks noGrp="1"/>
          </p:cNvSpPr>
          <p:nvPr>
            <p:ph idx="1"/>
          </p:nvPr>
        </p:nvSpPr>
        <p:spPr/>
        <p:txBody>
          <a:bodyPr rtlCol="0">
            <a:normAutofit fontScale="92500"/>
          </a:bodyPr>
          <a:lstStyle/>
          <a:p>
            <a:pPr eaLnBrk="1" fontAlgn="auto" hangingPunct="1">
              <a:lnSpc>
                <a:spcPct val="120000"/>
              </a:lnSpc>
              <a:spcBef>
                <a:spcPts val="1200"/>
              </a:spcBef>
              <a:spcAft>
                <a:spcPts val="1200"/>
              </a:spcAft>
              <a:buFont typeface="Courier New" panose="02070309020205020404" pitchFamily="49" charset="0"/>
              <a:buChar char="o"/>
              <a:defRPr/>
            </a:pPr>
            <a:r>
              <a:rPr lang="en-US" sz="2800" dirty="0"/>
              <a:t>Preparation for career &amp; postsecondary </a:t>
            </a:r>
            <a:r>
              <a:rPr lang="en-US" sz="2800" dirty="0" smtClean="0"/>
              <a:t>options.</a:t>
            </a:r>
            <a:endParaRPr lang="en-US" sz="2800" dirty="0"/>
          </a:p>
          <a:p>
            <a:pPr eaLnBrk="1" fontAlgn="auto" hangingPunct="1">
              <a:lnSpc>
                <a:spcPct val="120000"/>
              </a:lnSpc>
              <a:spcBef>
                <a:spcPts val="1200"/>
              </a:spcBef>
              <a:spcAft>
                <a:spcPts val="1200"/>
              </a:spcAft>
              <a:buFont typeface="Courier New" panose="02070309020205020404" pitchFamily="49" charset="0"/>
              <a:buChar char="o"/>
              <a:defRPr/>
            </a:pPr>
            <a:r>
              <a:rPr lang="en-US" sz="2800" dirty="0"/>
              <a:t>Personalized Pathway </a:t>
            </a:r>
            <a:r>
              <a:rPr lang="en-US" sz="2800" dirty="0" smtClean="0"/>
              <a:t>Requirement.</a:t>
            </a:r>
            <a:endParaRPr lang="en-US" sz="2800" dirty="0"/>
          </a:p>
          <a:p>
            <a:pPr eaLnBrk="1" fontAlgn="auto" hangingPunct="1">
              <a:lnSpc>
                <a:spcPct val="120000"/>
              </a:lnSpc>
              <a:spcBef>
                <a:spcPts val="1200"/>
              </a:spcBef>
              <a:spcAft>
                <a:spcPts val="1200"/>
              </a:spcAft>
              <a:buFont typeface="Courier New" panose="02070309020205020404" pitchFamily="49" charset="0"/>
              <a:buChar char="o"/>
              <a:defRPr/>
            </a:pPr>
            <a:r>
              <a:rPr lang="en-US" sz="2800" dirty="0"/>
              <a:t>High academic </a:t>
            </a:r>
            <a:r>
              <a:rPr lang="en-US" sz="2800" dirty="0" smtClean="0"/>
              <a:t>standards.</a:t>
            </a:r>
            <a:endParaRPr lang="en-US" sz="2800" dirty="0"/>
          </a:p>
          <a:p>
            <a:pPr eaLnBrk="1" fontAlgn="auto" hangingPunct="1">
              <a:lnSpc>
                <a:spcPct val="120000"/>
              </a:lnSpc>
              <a:spcBef>
                <a:spcPts val="1200"/>
              </a:spcBef>
              <a:spcAft>
                <a:spcPts val="1200"/>
              </a:spcAft>
              <a:buFont typeface="Courier New" panose="02070309020205020404" pitchFamily="49" charset="0"/>
              <a:buChar char="o"/>
              <a:defRPr/>
            </a:pPr>
            <a:r>
              <a:rPr lang="en-US" sz="2800" dirty="0"/>
              <a:t>Emerging  fields, including:</a:t>
            </a:r>
          </a:p>
          <a:p>
            <a:pPr marL="747522" lvl="1" indent="-347472" eaLnBrk="1" fontAlgn="auto" hangingPunct="1">
              <a:spcBef>
                <a:spcPts val="0"/>
              </a:spcBef>
              <a:spcAft>
                <a:spcPts val="0"/>
              </a:spcAft>
              <a:buFont typeface="Courier New" pitchFamily="49" charset="0"/>
              <a:buChar char="o"/>
              <a:defRPr/>
            </a:pPr>
            <a:r>
              <a:rPr lang="en-US" sz="2400" dirty="0"/>
              <a:t>Health </a:t>
            </a:r>
            <a:r>
              <a:rPr lang="en-US" sz="2400" dirty="0" smtClean="0"/>
              <a:t>Sciences.</a:t>
            </a:r>
            <a:endParaRPr lang="en-US" sz="2400" dirty="0"/>
          </a:p>
          <a:p>
            <a:pPr marL="747522" lvl="1" indent="-347472" eaLnBrk="1" fontAlgn="auto" hangingPunct="1">
              <a:spcBef>
                <a:spcPts val="0"/>
              </a:spcBef>
              <a:spcAft>
                <a:spcPts val="0"/>
              </a:spcAft>
              <a:buFont typeface="Courier New" pitchFamily="49" charset="0"/>
              <a:buChar char="o"/>
              <a:defRPr/>
            </a:pPr>
            <a:r>
              <a:rPr lang="en-US" sz="2400" dirty="0"/>
              <a:t>Science, Technology, Engineering &amp; Math (STEM</a:t>
            </a:r>
            <a:r>
              <a:rPr lang="en-US" sz="2400" dirty="0" smtClean="0"/>
              <a:t>).</a:t>
            </a:r>
            <a:endParaRPr lang="en-US" sz="2400" dirty="0"/>
          </a:p>
          <a:p>
            <a:pPr marL="747522" lvl="1" indent="-347472" eaLnBrk="1" fontAlgn="auto" hangingPunct="1">
              <a:spcBef>
                <a:spcPts val="0"/>
              </a:spcBef>
              <a:spcAft>
                <a:spcPts val="0"/>
              </a:spcAft>
              <a:buFont typeface="Courier New" pitchFamily="49" charset="0"/>
              <a:buChar char="o"/>
              <a:defRPr/>
            </a:pPr>
            <a:r>
              <a:rPr lang="en-US" sz="2400" dirty="0" smtClean="0"/>
              <a:t>Construction.</a:t>
            </a:r>
            <a:endParaRPr lang="en-US" sz="2400" dirty="0"/>
          </a:p>
          <a:p>
            <a:pPr eaLnBrk="1" fontAlgn="auto" hangingPunct="1">
              <a:spcAft>
                <a:spcPts val="0"/>
              </a:spcAft>
              <a:buFont typeface="Arial" pitchFamily="34" charset="0"/>
              <a:buNone/>
              <a:defRPr/>
            </a:pPr>
            <a:endParaRPr lang="en-US" dirty="0">
              <a:solidFill>
                <a:srgbClr val="2B4C73"/>
              </a:solidFill>
              <a:latin typeface="Arial Narrow" pitchFamily="34" charset="0"/>
            </a:endParaRPr>
          </a:p>
        </p:txBody>
      </p:sp>
    </p:spTree>
    <p:extLst>
      <p:ext uri="{BB962C8B-B14F-4D97-AF65-F5344CB8AC3E}">
        <p14:creationId xmlns:p14="http://schemas.microsoft.com/office/powerpoint/2010/main" val="3648138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843</TotalTime>
  <Words>2591</Words>
  <Application>Microsoft Office PowerPoint</Application>
  <PresentationFormat>On-screen Show (4:3)</PresentationFormat>
  <Paragraphs>216</Paragraphs>
  <Slides>20</Slides>
  <Notes>19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Arial</vt:lpstr>
      <vt:lpstr>Arial Narrow</vt:lpstr>
      <vt:lpstr>Calibri</vt:lpstr>
      <vt:lpstr>Century Gothic</vt:lpstr>
      <vt:lpstr>Corbel</vt:lpstr>
      <vt:lpstr>Courier New</vt:lpstr>
      <vt:lpstr>Myriad Pro</vt:lpstr>
      <vt:lpstr>Times New Roman</vt:lpstr>
      <vt:lpstr>Trajan Pro</vt:lpstr>
      <vt:lpstr>Wingdings 2</vt:lpstr>
      <vt:lpstr>Frame</vt:lpstr>
      <vt:lpstr>Planning for High School &amp; Beyond </vt:lpstr>
      <vt:lpstr>Introductions</vt:lpstr>
      <vt:lpstr>Planning for the future</vt:lpstr>
      <vt:lpstr>What do we mean when we say college?</vt:lpstr>
      <vt:lpstr>Start exploring interests </vt:lpstr>
      <vt:lpstr>What classes should my child take?  </vt:lpstr>
      <vt:lpstr>Make a plan</vt:lpstr>
      <vt:lpstr>Advanced courses</vt:lpstr>
      <vt:lpstr>Career prep (CTE) classes</vt:lpstr>
      <vt:lpstr>CTE skills centers</vt:lpstr>
      <vt:lpstr>CTE – STEM </vt:lpstr>
      <vt:lpstr>Dual credit programs</vt:lpstr>
      <vt:lpstr>Dual credit: AP</vt:lpstr>
      <vt:lpstr>Dual credit: College In The High School</vt:lpstr>
      <vt:lpstr>Dual credit: Running Start</vt:lpstr>
      <vt:lpstr>Dual credit: Tech Prep</vt:lpstr>
      <vt:lpstr>What’s next?</vt:lpstr>
      <vt:lpstr>Questions?</vt:lpstr>
      <vt:lpstr>Thanks for coming</vt:lpstr>
      <vt:lpstr>Next Family Night</vt:lpstr>
    </vt:vector>
  </TitlesOfParts>
  <Company>Washington Student Achievement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GEAR UP 101</dc:title>
  <dc:creator>Kelly, Beth (WSAC)</dc:creator>
  <cp:lastModifiedBy>Kelly, Beth (WSAC)</cp:lastModifiedBy>
  <cp:revision>72</cp:revision>
  <dcterms:created xsi:type="dcterms:W3CDTF">2017-07-24T18:39:53Z</dcterms:created>
  <dcterms:modified xsi:type="dcterms:W3CDTF">2019-08-16T15:12:39Z</dcterms:modified>
</cp:coreProperties>
</file>