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2" r:id="rId2"/>
    <p:sldId id="363" r:id="rId3"/>
    <p:sldId id="364" r:id="rId4"/>
    <p:sldId id="353" r:id="rId5"/>
    <p:sldId id="383" r:id="rId6"/>
    <p:sldId id="382" r:id="rId7"/>
    <p:sldId id="381" r:id="rId8"/>
    <p:sldId id="346" r:id="rId9"/>
    <p:sldId id="349" r:id="rId10"/>
    <p:sldId id="351" r:id="rId11"/>
    <p:sldId id="357" r:id="rId12"/>
    <p:sldId id="377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0"/>
  <p:cmAuthor id="3" name="Hall, Kelly (WSAC)" initials="HK(" lastIdx="29" clrIdx="1">
    <p:extLst>
      <p:ext uri="{19B8F6BF-5375-455C-9EA6-DF929625EA0E}">
        <p15:presenceInfo xmlns:p15="http://schemas.microsoft.com/office/powerpoint/2012/main" userId="S-1-5-21-1844237615-1844823847-839522115-88399" providerId="AD"/>
      </p:ext>
    </p:extLst>
  </p:cmAuthor>
  <p:cmAuthor id="4" name="Weiss, Sarah (WSAC)" initials="WS(" lastIdx="3" clrIdx="2">
    <p:extLst>
      <p:ext uri="{19B8F6BF-5375-455C-9EA6-DF929625EA0E}">
        <p15:presenceInfo xmlns:p15="http://schemas.microsoft.com/office/powerpoint/2012/main" userId="S-1-5-21-1844237615-1844823847-839522115-64241" providerId="AD"/>
      </p:ext>
    </p:extLst>
  </p:cmAuthor>
  <p:cmAuthor id="5" name="Buck, Amy (WSAC)" initials="BA(" lastIdx="2" clrIdx="3">
    <p:extLst>
      <p:ext uri="{19B8F6BF-5375-455C-9EA6-DF929625EA0E}">
        <p15:presenceInfo xmlns:p15="http://schemas.microsoft.com/office/powerpoint/2012/main" userId="Buck, Amy (WSAC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86395" autoAdjust="0"/>
  </p:normalViewPr>
  <p:slideViewPr>
    <p:cSldViewPr snapToGrid="0">
      <p:cViewPr varScale="1">
        <p:scale>
          <a:sx n="74" d="100"/>
          <a:sy n="74" d="100"/>
        </p:scale>
        <p:origin x="816" y="72"/>
      </p:cViewPr>
      <p:guideLst/>
    </p:cSldViewPr>
  </p:slideViewPr>
  <p:outlineViewPr>
    <p:cViewPr>
      <p:scale>
        <a:sx n="33" d="100"/>
        <a:sy n="33" d="100"/>
      </p:scale>
      <p:origin x="0" y="-7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9" d="100"/>
          <a:sy n="59" d="100"/>
        </p:scale>
        <p:origin x="3197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WCG</a:t>
            </a:r>
            <a:r>
              <a:rPr lang="en-US" sz="2400" baseline="0" dirty="0">
                <a:solidFill>
                  <a:srgbClr val="000000"/>
                </a:solidFill>
                <a:latin typeface="+mj-lt"/>
              </a:rPr>
              <a:t> f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unding </a:t>
            </a:r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lang="en-US" sz="1800" dirty="0">
                <a:solidFill>
                  <a:srgbClr val="000000"/>
                </a:solidFill>
                <a:latin typeface="+mj-lt"/>
              </a:rPr>
              <a:t>($ in millions)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Funding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299</c:v>
                </c:pt>
                <c:pt idx="1">
                  <c:v>324</c:v>
                </c:pt>
                <c:pt idx="2">
                  <c:v>377</c:v>
                </c:pt>
                <c:pt idx="3">
                  <c:v>468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9A-4A66-BF4A-8ED7F72EF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5084056"/>
        <c:axId val="585090944"/>
      </c:lineChart>
      <c:catAx>
        <c:axId val="58508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85090944"/>
        <c:crosses val="autoZero"/>
        <c:auto val="1"/>
        <c:lblAlgn val="ctr"/>
        <c:lblOffset val="100"/>
        <c:noMultiLvlLbl val="0"/>
      </c:catAx>
      <c:valAx>
        <c:axId val="585090944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585084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2F38D-A37E-4D1B-90EC-BBD3816D733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65DB78-D42D-4A7E-A6DF-CDA1181464DD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600" b="1" dirty="0">
              <a:latin typeface="+mj-lt"/>
            </a:rPr>
            <a:t>2019-20</a:t>
          </a:r>
        </a:p>
      </dgm:t>
    </dgm:pt>
    <dgm:pt modelId="{666AB183-DEAA-436A-B64D-7688FDAD3295}" type="parTrans" cxnId="{D46A5D14-D539-4CBC-8417-5482803FA17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0F66701B-1793-4C62-9216-84A1F185151B}" type="sibTrans" cxnId="{D46A5D14-D539-4CBC-8417-5482803FA17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74231563-8BFB-4A21-96D5-367DEA85ED2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en-US" sz="2600" dirty="0">
              <a:latin typeface="+mj-lt"/>
            </a:rPr>
            <a:t>Additional funding to serve about 6,000 more students.</a:t>
          </a:r>
        </a:p>
      </dgm:t>
    </dgm:pt>
    <dgm:pt modelId="{785D65DB-5E7B-4EDD-8E24-CC958AB5FC3A}" type="parTrans" cxnId="{0C81693E-69BB-4380-A963-D13CB1323B9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9D2F1114-FC73-4E81-89EE-87CE2F52FCAD}" type="sibTrans" cxnId="{0C81693E-69BB-4380-A963-D13CB1323B9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9F23AE84-DE84-4539-9BA2-02A269DC5AA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600" b="1" dirty="0">
              <a:latin typeface="+mj-lt"/>
            </a:rPr>
            <a:t>2020-21</a:t>
          </a:r>
        </a:p>
      </dgm:t>
    </dgm:pt>
    <dgm:pt modelId="{8E7927DB-0126-430F-8F30-5D0CD6DFBB2F}" type="parTrans" cxnId="{E1A05AFA-2836-414D-8649-337529032CF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0E0CAAA4-D52A-4292-B49A-E1FDCCFC2A47}" type="sibTrans" cxnId="{E1A05AFA-2836-414D-8649-337529032CF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C1BAFB36-A8A1-4BEC-94AB-EFE0D8C227AD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2600" dirty="0">
              <a:latin typeface="+mj-lt"/>
            </a:rPr>
            <a:t>Guaranteed funding for eligible students.</a:t>
          </a:r>
        </a:p>
      </dgm:t>
    </dgm:pt>
    <dgm:pt modelId="{234E720F-E99D-4762-BBAB-080AA3766AFB}" type="parTrans" cxnId="{EE701C9B-CD16-4525-B4C6-4D054B3C8249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B63E5180-CCE5-44F1-B7CA-EA49D96B15BE}" type="sibTrans" cxnId="{EE701C9B-CD16-4525-B4C6-4D054B3C8249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1C5287B5-D26B-4362-80D2-E6FD84E055B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ct val="15000"/>
            </a:spcAft>
          </a:pPr>
          <a:r>
            <a:rPr lang="en-US" sz="2600" dirty="0">
              <a:latin typeface="+mj-lt"/>
            </a:rPr>
            <a:t>Maximum award amounts increased to cover full tuition and fees at public rates.</a:t>
          </a:r>
        </a:p>
      </dgm:t>
    </dgm:pt>
    <dgm:pt modelId="{1C1611E6-280F-4BF7-B40F-76EEBAE2077C}" type="parTrans" cxnId="{BF66895D-72F1-4B1B-8E54-06729FEE898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0B34D86-28BB-43CD-AF35-860F43C30BF4}" type="sibTrans" cxnId="{BF66895D-72F1-4B1B-8E54-06729FEE898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CD0C2E7-13DD-4833-96D9-84C12BBF988B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2600" dirty="0">
              <a:latin typeface="+mj-lt"/>
            </a:rPr>
            <a:t>Expanded eligibility to 100% Median Family Income.</a:t>
          </a:r>
        </a:p>
      </dgm:t>
    </dgm:pt>
    <dgm:pt modelId="{FFC516A0-3A09-4512-840A-89A64A5479B6}" type="parTrans" cxnId="{87CF23EB-34FF-4940-80CE-90706065E47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6B57A15-4C34-4631-849C-36B631F604CB}" type="sibTrans" cxnId="{87CF23EB-34FF-4940-80CE-90706065E47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66191AE-1868-42A1-8857-0D2377A70D2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2600" dirty="0">
              <a:latin typeface="+mj-lt"/>
            </a:rPr>
            <a:t>Registered apprenticeships added.</a:t>
          </a:r>
        </a:p>
      </dgm:t>
    </dgm:pt>
    <dgm:pt modelId="{67F573B5-677D-400A-83B2-0ECA48A4B99B}" type="parTrans" cxnId="{CFB1DD14-1864-42B6-BF4B-EBCAF7BA157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B9BC568-1879-4C54-8C46-1A5D55B7F94D}" type="sibTrans" cxnId="{CFB1DD14-1864-42B6-BF4B-EBCAF7BA157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8B8DD3A-193C-46B9-982B-5EE095845318}" type="pres">
      <dgm:prSet presAssocID="{9A82F38D-A37E-4D1B-90EC-BBD3816D7333}" presName="Name0" presStyleCnt="0">
        <dgm:presLayoutVars>
          <dgm:dir/>
          <dgm:animLvl val="lvl"/>
          <dgm:resizeHandles val="exact"/>
        </dgm:presLayoutVars>
      </dgm:prSet>
      <dgm:spPr/>
    </dgm:pt>
    <dgm:pt modelId="{948177DB-0BA3-4B3F-9D82-3B037DE24449}" type="pres">
      <dgm:prSet presAssocID="{5565DB78-D42D-4A7E-A6DF-CDA1181464DD}" presName="composite" presStyleCnt="0"/>
      <dgm:spPr/>
    </dgm:pt>
    <dgm:pt modelId="{DBF9A726-541A-4166-A84E-C12A675434C3}" type="pres">
      <dgm:prSet presAssocID="{5565DB78-D42D-4A7E-A6DF-CDA1181464DD}" presName="parTx" presStyleLbl="alignNode1" presStyleIdx="0" presStyleCnt="2" custScaleY="96384">
        <dgm:presLayoutVars>
          <dgm:chMax val="0"/>
          <dgm:chPref val="0"/>
          <dgm:bulletEnabled val="1"/>
        </dgm:presLayoutVars>
      </dgm:prSet>
      <dgm:spPr/>
    </dgm:pt>
    <dgm:pt modelId="{419D857B-2C21-4556-BC45-BB167CB383E2}" type="pres">
      <dgm:prSet presAssocID="{5565DB78-D42D-4A7E-A6DF-CDA1181464DD}" presName="desTx" presStyleLbl="alignAccFollowNode1" presStyleIdx="0" presStyleCnt="2">
        <dgm:presLayoutVars>
          <dgm:bulletEnabled val="1"/>
        </dgm:presLayoutVars>
      </dgm:prSet>
      <dgm:spPr/>
    </dgm:pt>
    <dgm:pt modelId="{F522F43D-775B-47EB-A311-3CB37C91BB12}" type="pres">
      <dgm:prSet presAssocID="{0F66701B-1793-4C62-9216-84A1F185151B}" presName="space" presStyleCnt="0"/>
      <dgm:spPr/>
    </dgm:pt>
    <dgm:pt modelId="{8ADBF782-8B36-464C-9F0F-CAF10E2860BA}" type="pres">
      <dgm:prSet presAssocID="{9F23AE84-DE84-4539-9BA2-02A269DC5AAE}" presName="composite" presStyleCnt="0"/>
      <dgm:spPr/>
    </dgm:pt>
    <dgm:pt modelId="{88755EDB-C24B-42EB-B321-0B54B42B1B0A}" type="pres">
      <dgm:prSet presAssocID="{9F23AE84-DE84-4539-9BA2-02A269DC5AAE}" presName="parTx" presStyleLbl="alignNode1" presStyleIdx="1" presStyleCnt="2" custScaleY="96384">
        <dgm:presLayoutVars>
          <dgm:chMax val="0"/>
          <dgm:chPref val="0"/>
          <dgm:bulletEnabled val="1"/>
        </dgm:presLayoutVars>
      </dgm:prSet>
      <dgm:spPr/>
    </dgm:pt>
    <dgm:pt modelId="{A5A255E2-19F2-412B-B5D2-BB32CB809D90}" type="pres">
      <dgm:prSet presAssocID="{9F23AE84-DE84-4539-9BA2-02A269DC5AA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EA43B02-BF16-46A6-AFDC-129C93F0FD0D}" type="presOf" srcId="{9F23AE84-DE84-4539-9BA2-02A269DC5AAE}" destId="{88755EDB-C24B-42EB-B321-0B54B42B1B0A}" srcOrd="0" destOrd="0" presId="urn:microsoft.com/office/officeart/2005/8/layout/hList1"/>
    <dgm:cxn modelId="{2158A305-A9B5-4896-B5B9-7B895E15AA65}" type="presOf" srcId="{5565DB78-D42D-4A7E-A6DF-CDA1181464DD}" destId="{DBF9A726-541A-4166-A84E-C12A675434C3}" srcOrd="0" destOrd="0" presId="urn:microsoft.com/office/officeart/2005/8/layout/hList1"/>
    <dgm:cxn modelId="{CD8BBF0D-37E0-4DCD-B3DB-D58206AB8893}" type="presOf" srcId="{9A82F38D-A37E-4D1B-90EC-BBD3816D7333}" destId="{58B8DD3A-193C-46B9-982B-5EE095845318}" srcOrd="0" destOrd="0" presId="urn:microsoft.com/office/officeart/2005/8/layout/hList1"/>
    <dgm:cxn modelId="{D46A5D14-D539-4CBC-8417-5482803FA170}" srcId="{9A82F38D-A37E-4D1B-90EC-BBD3816D7333}" destId="{5565DB78-D42D-4A7E-A6DF-CDA1181464DD}" srcOrd="0" destOrd="0" parTransId="{666AB183-DEAA-436A-B64D-7688FDAD3295}" sibTransId="{0F66701B-1793-4C62-9216-84A1F185151B}"/>
    <dgm:cxn modelId="{CFB1DD14-1864-42B6-BF4B-EBCAF7BA157C}" srcId="{9F23AE84-DE84-4539-9BA2-02A269DC5AAE}" destId="{466191AE-1868-42A1-8857-0D2377A70D22}" srcOrd="2" destOrd="0" parTransId="{67F573B5-677D-400A-83B2-0ECA48A4B99B}" sibTransId="{5B9BC568-1879-4C54-8C46-1A5D55B7F94D}"/>
    <dgm:cxn modelId="{DE4BFD26-3D37-4217-8A8B-C047EF059CE2}" type="presOf" srcId="{ACD0C2E7-13DD-4833-96D9-84C12BBF988B}" destId="{A5A255E2-19F2-412B-B5D2-BB32CB809D90}" srcOrd="0" destOrd="1" presId="urn:microsoft.com/office/officeart/2005/8/layout/hList1"/>
    <dgm:cxn modelId="{0C81693E-69BB-4380-A963-D13CB1323B9C}" srcId="{5565DB78-D42D-4A7E-A6DF-CDA1181464DD}" destId="{74231563-8BFB-4A21-96D5-367DEA85ED23}" srcOrd="0" destOrd="0" parTransId="{785D65DB-5E7B-4EDD-8E24-CC958AB5FC3A}" sibTransId="{9D2F1114-FC73-4E81-89EE-87CE2F52FCAD}"/>
    <dgm:cxn modelId="{BF66895D-72F1-4B1B-8E54-06729FEE898A}" srcId="{5565DB78-D42D-4A7E-A6DF-CDA1181464DD}" destId="{1C5287B5-D26B-4362-80D2-E6FD84E055B0}" srcOrd="1" destOrd="0" parTransId="{1C1611E6-280F-4BF7-B40F-76EEBAE2077C}" sibTransId="{F0B34D86-28BB-43CD-AF35-860F43C30BF4}"/>
    <dgm:cxn modelId="{EE701C9B-CD16-4525-B4C6-4D054B3C8249}" srcId="{9F23AE84-DE84-4539-9BA2-02A269DC5AAE}" destId="{C1BAFB36-A8A1-4BEC-94AB-EFE0D8C227AD}" srcOrd="0" destOrd="0" parTransId="{234E720F-E99D-4762-BBAB-080AA3766AFB}" sibTransId="{B63E5180-CCE5-44F1-B7CA-EA49D96B15BE}"/>
    <dgm:cxn modelId="{8C1D7DC2-7299-40C1-8A60-F805D21EE081}" type="presOf" srcId="{C1BAFB36-A8A1-4BEC-94AB-EFE0D8C227AD}" destId="{A5A255E2-19F2-412B-B5D2-BB32CB809D90}" srcOrd="0" destOrd="0" presId="urn:microsoft.com/office/officeart/2005/8/layout/hList1"/>
    <dgm:cxn modelId="{59BC92C8-C2AB-4A94-B99B-8D88632366CF}" type="presOf" srcId="{466191AE-1868-42A1-8857-0D2377A70D22}" destId="{A5A255E2-19F2-412B-B5D2-BB32CB809D90}" srcOrd="0" destOrd="2" presId="urn:microsoft.com/office/officeart/2005/8/layout/hList1"/>
    <dgm:cxn modelId="{87CF23EB-34FF-4940-80CE-90706065E47B}" srcId="{9F23AE84-DE84-4539-9BA2-02A269DC5AAE}" destId="{ACD0C2E7-13DD-4833-96D9-84C12BBF988B}" srcOrd="1" destOrd="0" parTransId="{FFC516A0-3A09-4512-840A-89A64A5479B6}" sibTransId="{86B57A15-4C34-4631-849C-36B631F604CB}"/>
    <dgm:cxn modelId="{63C027EB-ADFA-4954-A2B4-E88F9ACEBF2E}" type="presOf" srcId="{74231563-8BFB-4A21-96D5-367DEA85ED23}" destId="{419D857B-2C21-4556-BC45-BB167CB383E2}" srcOrd="0" destOrd="0" presId="urn:microsoft.com/office/officeart/2005/8/layout/hList1"/>
    <dgm:cxn modelId="{E1BB69F9-FA98-4792-8437-3AF55701014A}" type="presOf" srcId="{1C5287B5-D26B-4362-80D2-E6FD84E055B0}" destId="{419D857B-2C21-4556-BC45-BB167CB383E2}" srcOrd="0" destOrd="1" presId="urn:microsoft.com/office/officeart/2005/8/layout/hList1"/>
    <dgm:cxn modelId="{E1A05AFA-2836-414D-8649-337529032CF5}" srcId="{9A82F38D-A37E-4D1B-90EC-BBD3816D7333}" destId="{9F23AE84-DE84-4539-9BA2-02A269DC5AAE}" srcOrd="1" destOrd="0" parTransId="{8E7927DB-0126-430F-8F30-5D0CD6DFBB2F}" sibTransId="{0E0CAAA4-D52A-4292-B49A-E1FDCCFC2A47}"/>
    <dgm:cxn modelId="{9F17CA3A-4BD7-4695-9AB0-27E64071AF89}" type="presParOf" srcId="{58B8DD3A-193C-46B9-982B-5EE095845318}" destId="{948177DB-0BA3-4B3F-9D82-3B037DE24449}" srcOrd="0" destOrd="0" presId="urn:microsoft.com/office/officeart/2005/8/layout/hList1"/>
    <dgm:cxn modelId="{D7BC0FD9-F69C-4A8B-BE1B-AD70149F3C66}" type="presParOf" srcId="{948177DB-0BA3-4B3F-9D82-3B037DE24449}" destId="{DBF9A726-541A-4166-A84E-C12A675434C3}" srcOrd="0" destOrd="0" presId="urn:microsoft.com/office/officeart/2005/8/layout/hList1"/>
    <dgm:cxn modelId="{0327352B-E74C-4980-889F-936370A8C208}" type="presParOf" srcId="{948177DB-0BA3-4B3F-9D82-3B037DE24449}" destId="{419D857B-2C21-4556-BC45-BB167CB383E2}" srcOrd="1" destOrd="0" presId="urn:microsoft.com/office/officeart/2005/8/layout/hList1"/>
    <dgm:cxn modelId="{F8DB6D04-86F9-4E1D-B12F-E5D12062FF57}" type="presParOf" srcId="{58B8DD3A-193C-46B9-982B-5EE095845318}" destId="{F522F43D-775B-47EB-A311-3CB37C91BB12}" srcOrd="1" destOrd="0" presId="urn:microsoft.com/office/officeart/2005/8/layout/hList1"/>
    <dgm:cxn modelId="{AACE4B1F-879E-4D8C-BCA6-F4F48CDA40E9}" type="presParOf" srcId="{58B8DD3A-193C-46B9-982B-5EE095845318}" destId="{8ADBF782-8B36-464C-9F0F-CAF10E2860BA}" srcOrd="2" destOrd="0" presId="urn:microsoft.com/office/officeart/2005/8/layout/hList1"/>
    <dgm:cxn modelId="{BB82E064-D433-49E2-9C01-9B44CC894E63}" type="presParOf" srcId="{8ADBF782-8B36-464C-9F0F-CAF10E2860BA}" destId="{88755EDB-C24B-42EB-B321-0B54B42B1B0A}" srcOrd="0" destOrd="0" presId="urn:microsoft.com/office/officeart/2005/8/layout/hList1"/>
    <dgm:cxn modelId="{F450BE88-9A05-4EE3-9CB2-F399EC9E229A}" type="presParOf" srcId="{8ADBF782-8B36-464C-9F0F-CAF10E2860BA}" destId="{A5A255E2-19F2-412B-B5D2-BB32CB809D9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82F38D-A37E-4D1B-90EC-BBD3816D733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65DB78-D42D-4A7E-A6DF-CDA1181464DD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600" b="1" dirty="0">
              <a:latin typeface="+mj-lt"/>
            </a:rPr>
            <a:t>2019-20</a:t>
          </a:r>
        </a:p>
      </dgm:t>
    </dgm:pt>
    <dgm:pt modelId="{666AB183-DEAA-436A-B64D-7688FDAD3295}" type="parTrans" cxnId="{D46A5D14-D539-4CBC-8417-5482803FA17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0F66701B-1793-4C62-9216-84A1F185151B}" type="sibTrans" cxnId="{D46A5D14-D539-4CBC-8417-5482803FA17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74231563-8BFB-4A21-96D5-367DEA85ED2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en-US" sz="2600" dirty="0">
              <a:latin typeface="+mj-lt"/>
            </a:rPr>
            <a:t>It’s not too late to apply for aid for 2019-20.</a:t>
          </a:r>
        </a:p>
      </dgm:t>
    </dgm:pt>
    <dgm:pt modelId="{785D65DB-5E7B-4EDD-8E24-CC958AB5FC3A}" type="parTrans" cxnId="{0C81693E-69BB-4380-A963-D13CB1323B9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9D2F1114-FC73-4E81-89EE-87CE2F52FCAD}" type="sibTrans" cxnId="{0C81693E-69BB-4380-A963-D13CB1323B9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9F23AE84-DE84-4539-9BA2-02A269DC5AA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600" b="1" dirty="0">
              <a:latin typeface="+mj-lt"/>
            </a:rPr>
            <a:t>2020-21</a:t>
          </a:r>
        </a:p>
      </dgm:t>
    </dgm:pt>
    <dgm:pt modelId="{8E7927DB-0126-430F-8F30-5D0CD6DFBB2F}" type="parTrans" cxnId="{E1A05AFA-2836-414D-8649-337529032CF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0E0CAAA4-D52A-4292-B49A-E1FDCCFC2A47}" type="sibTrans" cxnId="{E1A05AFA-2836-414D-8649-337529032CF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C1BAFB36-A8A1-4BEC-94AB-EFE0D8C227AD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2600" dirty="0">
              <a:latin typeface="+mj-lt"/>
            </a:rPr>
            <a:t>Guaranteed funding for eligible students.</a:t>
          </a:r>
        </a:p>
      </dgm:t>
    </dgm:pt>
    <dgm:pt modelId="{234E720F-E99D-4762-BBAB-080AA3766AFB}" type="parTrans" cxnId="{EE701C9B-CD16-4525-B4C6-4D054B3C8249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B63E5180-CCE5-44F1-B7CA-EA49D96B15BE}" type="sibTrans" cxnId="{EE701C9B-CD16-4525-B4C6-4D054B3C8249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+mj-lt"/>
          </a:endParaRPr>
        </a:p>
      </dgm:t>
    </dgm:pt>
    <dgm:pt modelId="{1C5287B5-D26B-4362-80D2-E6FD84E055B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ct val="15000"/>
            </a:spcAft>
          </a:pPr>
          <a:r>
            <a:rPr lang="en-US" sz="2600" dirty="0">
              <a:latin typeface="+mj-lt"/>
            </a:rPr>
            <a:t>Ask your school’s financial aid office if you can receive WCG.</a:t>
          </a:r>
        </a:p>
      </dgm:t>
    </dgm:pt>
    <dgm:pt modelId="{1C1611E6-280F-4BF7-B40F-76EEBAE2077C}" type="parTrans" cxnId="{BF66895D-72F1-4B1B-8E54-06729FEE898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0B34D86-28BB-43CD-AF35-860F43C30BF4}" type="sibTrans" cxnId="{BF66895D-72F1-4B1B-8E54-06729FEE898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CD0C2E7-13DD-4833-96D9-84C12BBF988B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2600" dirty="0">
              <a:latin typeface="+mj-lt"/>
            </a:rPr>
            <a:t>Expanded eligibility to 100% Median Family Income.</a:t>
          </a:r>
        </a:p>
      </dgm:t>
    </dgm:pt>
    <dgm:pt modelId="{FFC516A0-3A09-4512-840A-89A64A5479B6}" type="parTrans" cxnId="{87CF23EB-34FF-4940-80CE-90706065E47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6B57A15-4C34-4631-849C-36B631F604CB}" type="sibTrans" cxnId="{87CF23EB-34FF-4940-80CE-90706065E47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66191AE-1868-42A1-8857-0D2377A70D2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2600" dirty="0">
              <a:latin typeface="+mj-lt"/>
            </a:rPr>
            <a:t>Registered apprenticeships added.</a:t>
          </a:r>
        </a:p>
      </dgm:t>
    </dgm:pt>
    <dgm:pt modelId="{67F573B5-677D-400A-83B2-0ECA48A4B99B}" type="parTrans" cxnId="{CFB1DD14-1864-42B6-BF4B-EBCAF7BA157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B9BC568-1879-4C54-8C46-1A5D55B7F94D}" type="sibTrans" cxnId="{CFB1DD14-1864-42B6-BF4B-EBCAF7BA157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8B8DD3A-193C-46B9-982B-5EE095845318}" type="pres">
      <dgm:prSet presAssocID="{9A82F38D-A37E-4D1B-90EC-BBD3816D7333}" presName="Name0" presStyleCnt="0">
        <dgm:presLayoutVars>
          <dgm:dir/>
          <dgm:animLvl val="lvl"/>
          <dgm:resizeHandles val="exact"/>
        </dgm:presLayoutVars>
      </dgm:prSet>
      <dgm:spPr/>
    </dgm:pt>
    <dgm:pt modelId="{948177DB-0BA3-4B3F-9D82-3B037DE24449}" type="pres">
      <dgm:prSet presAssocID="{5565DB78-D42D-4A7E-A6DF-CDA1181464DD}" presName="composite" presStyleCnt="0"/>
      <dgm:spPr/>
    </dgm:pt>
    <dgm:pt modelId="{DBF9A726-541A-4166-A84E-C12A675434C3}" type="pres">
      <dgm:prSet presAssocID="{5565DB78-D42D-4A7E-A6DF-CDA1181464DD}" presName="parTx" presStyleLbl="alignNode1" presStyleIdx="0" presStyleCnt="2" custScaleY="96384">
        <dgm:presLayoutVars>
          <dgm:chMax val="0"/>
          <dgm:chPref val="0"/>
          <dgm:bulletEnabled val="1"/>
        </dgm:presLayoutVars>
      </dgm:prSet>
      <dgm:spPr/>
    </dgm:pt>
    <dgm:pt modelId="{419D857B-2C21-4556-BC45-BB167CB383E2}" type="pres">
      <dgm:prSet presAssocID="{5565DB78-D42D-4A7E-A6DF-CDA1181464DD}" presName="desTx" presStyleLbl="alignAccFollowNode1" presStyleIdx="0" presStyleCnt="2">
        <dgm:presLayoutVars>
          <dgm:bulletEnabled val="1"/>
        </dgm:presLayoutVars>
      </dgm:prSet>
      <dgm:spPr/>
    </dgm:pt>
    <dgm:pt modelId="{F522F43D-775B-47EB-A311-3CB37C91BB12}" type="pres">
      <dgm:prSet presAssocID="{0F66701B-1793-4C62-9216-84A1F185151B}" presName="space" presStyleCnt="0"/>
      <dgm:spPr/>
    </dgm:pt>
    <dgm:pt modelId="{8ADBF782-8B36-464C-9F0F-CAF10E2860BA}" type="pres">
      <dgm:prSet presAssocID="{9F23AE84-DE84-4539-9BA2-02A269DC5AAE}" presName="composite" presStyleCnt="0"/>
      <dgm:spPr/>
    </dgm:pt>
    <dgm:pt modelId="{88755EDB-C24B-42EB-B321-0B54B42B1B0A}" type="pres">
      <dgm:prSet presAssocID="{9F23AE84-DE84-4539-9BA2-02A269DC5AAE}" presName="parTx" presStyleLbl="alignNode1" presStyleIdx="1" presStyleCnt="2" custScaleY="96384">
        <dgm:presLayoutVars>
          <dgm:chMax val="0"/>
          <dgm:chPref val="0"/>
          <dgm:bulletEnabled val="1"/>
        </dgm:presLayoutVars>
      </dgm:prSet>
      <dgm:spPr/>
    </dgm:pt>
    <dgm:pt modelId="{A5A255E2-19F2-412B-B5D2-BB32CB809D90}" type="pres">
      <dgm:prSet presAssocID="{9F23AE84-DE84-4539-9BA2-02A269DC5AA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EA43B02-BF16-46A6-AFDC-129C93F0FD0D}" type="presOf" srcId="{9F23AE84-DE84-4539-9BA2-02A269DC5AAE}" destId="{88755EDB-C24B-42EB-B321-0B54B42B1B0A}" srcOrd="0" destOrd="0" presId="urn:microsoft.com/office/officeart/2005/8/layout/hList1"/>
    <dgm:cxn modelId="{2158A305-A9B5-4896-B5B9-7B895E15AA65}" type="presOf" srcId="{5565DB78-D42D-4A7E-A6DF-CDA1181464DD}" destId="{DBF9A726-541A-4166-A84E-C12A675434C3}" srcOrd="0" destOrd="0" presId="urn:microsoft.com/office/officeart/2005/8/layout/hList1"/>
    <dgm:cxn modelId="{CD8BBF0D-37E0-4DCD-B3DB-D58206AB8893}" type="presOf" srcId="{9A82F38D-A37E-4D1B-90EC-BBD3816D7333}" destId="{58B8DD3A-193C-46B9-982B-5EE095845318}" srcOrd="0" destOrd="0" presId="urn:microsoft.com/office/officeart/2005/8/layout/hList1"/>
    <dgm:cxn modelId="{D46A5D14-D539-4CBC-8417-5482803FA170}" srcId="{9A82F38D-A37E-4D1B-90EC-BBD3816D7333}" destId="{5565DB78-D42D-4A7E-A6DF-CDA1181464DD}" srcOrd="0" destOrd="0" parTransId="{666AB183-DEAA-436A-B64D-7688FDAD3295}" sibTransId="{0F66701B-1793-4C62-9216-84A1F185151B}"/>
    <dgm:cxn modelId="{CFB1DD14-1864-42B6-BF4B-EBCAF7BA157C}" srcId="{9F23AE84-DE84-4539-9BA2-02A269DC5AAE}" destId="{466191AE-1868-42A1-8857-0D2377A70D22}" srcOrd="2" destOrd="0" parTransId="{67F573B5-677D-400A-83B2-0ECA48A4B99B}" sibTransId="{5B9BC568-1879-4C54-8C46-1A5D55B7F94D}"/>
    <dgm:cxn modelId="{DE4BFD26-3D37-4217-8A8B-C047EF059CE2}" type="presOf" srcId="{ACD0C2E7-13DD-4833-96D9-84C12BBF988B}" destId="{A5A255E2-19F2-412B-B5D2-BB32CB809D90}" srcOrd="0" destOrd="1" presId="urn:microsoft.com/office/officeart/2005/8/layout/hList1"/>
    <dgm:cxn modelId="{0C81693E-69BB-4380-A963-D13CB1323B9C}" srcId="{5565DB78-D42D-4A7E-A6DF-CDA1181464DD}" destId="{74231563-8BFB-4A21-96D5-367DEA85ED23}" srcOrd="0" destOrd="0" parTransId="{785D65DB-5E7B-4EDD-8E24-CC958AB5FC3A}" sibTransId="{9D2F1114-FC73-4E81-89EE-87CE2F52FCAD}"/>
    <dgm:cxn modelId="{BF66895D-72F1-4B1B-8E54-06729FEE898A}" srcId="{5565DB78-D42D-4A7E-A6DF-CDA1181464DD}" destId="{1C5287B5-D26B-4362-80D2-E6FD84E055B0}" srcOrd="1" destOrd="0" parTransId="{1C1611E6-280F-4BF7-B40F-76EEBAE2077C}" sibTransId="{F0B34D86-28BB-43CD-AF35-860F43C30BF4}"/>
    <dgm:cxn modelId="{EE701C9B-CD16-4525-B4C6-4D054B3C8249}" srcId="{9F23AE84-DE84-4539-9BA2-02A269DC5AAE}" destId="{C1BAFB36-A8A1-4BEC-94AB-EFE0D8C227AD}" srcOrd="0" destOrd="0" parTransId="{234E720F-E99D-4762-BBAB-080AA3766AFB}" sibTransId="{B63E5180-CCE5-44F1-B7CA-EA49D96B15BE}"/>
    <dgm:cxn modelId="{8C1D7DC2-7299-40C1-8A60-F805D21EE081}" type="presOf" srcId="{C1BAFB36-A8A1-4BEC-94AB-EFE0D8C227AD}" destId="{A5A255E2-19F2-412B-B5D2-BB32CB809D90}" srcOrd="0" destOrd="0" presId="urn:microsoft.com/office/officeart/2005/8/layout/hList1"/>
    <dgm:cxn modelId="{59BC92C8-C2AB-4A94-B99B-8D88632366CF}" type="presOf" srcId="{466191AE-1868-42A1-8857-0D2377A70D22}" destId="{A5A255E2-19F2-412B-B5D2-BB32CB809D90}" srcOrd="0" destOrd="2" presId="urn:microsoft.com/office/officeart/2005/8/layout/hList1"/>
    <dgm:cxn modelId="{87CF23EB-34FF-4940-80CE-90706065E47B}" srcId="{9F23AE84-DE84-4539-9BA2-02A269DC5AAE}" destId="{ACD0C2E7-13DD-4833-96D9-84C12BBF988B}" srcOrd="1" destOrd="0" parTransId="{FFC516A0-3A09-4512-840A-89A64A5479B6}" sibTransId="{86B57A15-4C34-4631-849C-36B631F604CB}"/>
    <dgm:cxn modelId="{63C027EB-ADFA-4954-A2B4-E88F9ACEBF2E}" type="presOf" srcId="{74231563-8BFB-4A21-96D5-367DEA85ED23}" destId="{419D857B-2C21-4556-BC45-BB167CB383E2}" srcOrd="0" destOrd="0" presId="urn:microsoft.com/office/officeart/2005/8/layout/hList1"/>
    <dgm:cxn modelId="{E1BB69F9-FA98-4792-8437-3AF55701014A}" type="presOf" srcId="{1C5287B5-D26B-4362-80D2-E6FD84E055B0}" destId="{419D857B-2C21-4556-BC45-BB167CB383E2}" srcOrd="0" destOrd="1" presId="urn:microsoft.com/office/officeart/2005/8/layout/hList1"/>
    <dgm:cxn modelId="{E1A05AFA-2836-414D-8649-337529032CF5}" srcId="{9A82F38D-A37E-4D1B-90EC-BBD3816D7333}" destId="{9F23AE84-DE84-4539-9BA2-02A269DC5AAE}" srcOrd="1" destOrd="0" parTransId="{8E7927DB-0126-430F-8F30-5D0CD6DFBB2F}" sibTransId="{0E0CAAA4-D52A-4292-B49A-E1FDCCFC2A47}"/>
    <dgm:cxn modelId="{9F17CA3A-4BD7-4695-9AB0-27E64071AF89}" type="presParOf" srcId="{58B8DD3A-193C-46B9-982B-5EE095845318}" destId="{948177DB-0BA3-4B3F-9D82-3B037DE24449}" srcOrd="0" destOrd="0" presId="urn:microsoft.com/office/officeart/2005/8/layout/hList1"/>
    <dgm:cxn modelId="{D7BC0FD9-F69C-4A8B-BE1B-AD70149F3C66}" type="presParOf" srcId="{948177DB-0BA3-4B3F-9D82-3B037DE24449}" destId="{DBF9A726-541A-4166-A84E-C12A675434C3}" srcOrd="0" destOrd="0" presId="urn:microsoft.com/office/officeart/2005/8/layout/hList1"/>
    <dgm:cxn modelId="{0327352B-E74C-4980-889F-936370A8C208}" type="presParOf" srcId="{948177DB-0BA3-4B3F-9D82-3B037DE24449}" destId="{419D857B-2C21-4556-BC45-BB167CB383E2}" srcOrd="1" destOrd="0" presId="urn:microsoft.com/office/officeart/2005/8/layout/hList1"/>
    <dgm:cxn modelId="{F8DB6D04-86F9-4E1D-B12F-E5D12062FF57}" type="presParOf" srcId="{58B8DD3A-193C-46B9-982B-5EE095845318}" destId="{F522F43D-775B-47EB-A311-3CB37C91BB12}" srcOrd="1" destOrd="0" presId="urn:microsoft.com/office/officeart/2005/8/layout/hList1"/>
    <dgm:cxn modelId="{AACE4B1F-879E-4D8C-BCA6-F4F48CDA40E9}" type="presParOf" srcId="{58B8DD3A-193C-46B9-982B-5EE095845318}" destId="{8ADBF782-8B36-464C-9F0F-CAF10E2860BA}" srcOrd="2" destOrd="0" presId="urn:microsoft.com/office/officeart/2005/8/layout/hList1"/>
    <dgm:cxn modelId="{BB82E064-D433-49E2-9C01-9B44CC894E63}" type="presParOf" srcId="{8ADBF782-8B36-464C-9F0F-CAF10E2860BA}" destId="{88755EDB-C24B-42EB-B321-0B54B42B1B0A}" srcOrd="0" destOrd="0" presId="urn:microsoft.com/office/officeart/2005/8/layout/hList1"/>
    <dgm:cxn modelId="{F450BE88-9A05-4EE3-9CB2-F399EC9E229A}" type="presParOf" srcId="{8ADBF782-8B36-464C-9F0F-CAF10E2860BA}" destId="{A5A255E2-19F2-412B-B5D2-BB32CB809D9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9A726-541A-4166-A84E-C12A675434C3}">
      <dsp:nvSpPr>
        <dsp:cNvPr id="0" name=""/>
        <dsp:cNvSpPr/>
      </dsp:nvSpPr>
      <dsp:spPr>
        <a:xfrm>
          <a:off x="49" y="186403"/>
          <a:ext cx="4738428" cy="10008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+mj-lt"/>
            </a:rPr>
            <a:t>2019-20</a:t>
          </a:r>
        </a:p>
      </dsp:txBody>
      <dsp:txXfrm>
        <a:off x="49" y="186403"/>
        <a:ext cx="4738428" cy="1000898"/>
      </dsp:txXfrm>
    </dsp:sp>
    <dsp:sp modelId="{419D857B-2C21-4556-BC45-BB167CB383E2}">
      <dsp:nvSpPr>
        <dsp:cNvPr id="0" name=""/>
        <dsp:cNvSpPr/>
      </dsp:nvSpPr>
      <dsp:spPr>
        <a:xfrm>
          <a:off x="49" y="1206077"/>
          <a:ext cx="4738428" cy="28548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600" kern="1200" dirty="0">
              <a:latin typeface="+mj-lt"/>
            </a:rPr>
            <a:t>Additional funding to serve about 6,000 more students.</a:t>
          </a:r>
        </a:p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latin typeface="+mj-lt"/>
            </a:rPr>
            <a:t>Maximum award amounts increased to cover full tuition and fees at public rates.</a:t>
          </a:r>
        </a:p>
      </dsp:txBody>
      <dsp:txXfrm>
        <a:off x="49" y="1206077"/>
        <a:ext cx="4738428" cy="2854800"/>
      </dsp:txXfrm>
    </dsp:sp>
    <dsp:sp modelId="{88755EDB-C24B-42EB-B321-0B54B42B1B0A}">
      <dsp:nvSpPr>
        <dsp:cNvPr id="0" name=""/>
        <dsp:cNvSpPr/>
      </dsp:nvSpPr>
      <dsp:spPr>
        <a:xfrm>
          <a:off x="5401858" y="186403"/>
          <a:ext cx="4738428" cy="10008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+mj-lt"/>
            </a:rPr>
            <a:t>2020-21</a:t>
          </a:r>
        </a:p>
      </dsp:txBody>
      <dsp:txXfrm>
        <a:off x="5401858" y="186403"/>
        <a:ext cx="4738428" cy="1000898"/>
      </dsp:txXfrm>
    </dsp:sp>
    <dsp:sp modelId="{A5A255E2-19F2-412B-B5D2-BB32CB809D90}">
      <dsp:nvSpPr>
        <dsp:cNvPr id="0" name=""/>
        <dsp:cNvSpPr/>
      </dsp:nvSpPr>
      <dsp:spPr>
        <a:xfrm>
          <a:off x="5401858" y="1206077"/>
          <a:ext cx="4738428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600" kern="1200" dirty="0">
              <a:latin typeface="+mj-lt"/>
            </a:rPr>
            <a:t>Guaranteed funding for eligible students.</a:t>
          </a:r>
        </a:p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600" kern="1200" dirty="0">
              <a:latin typeface="+mj-lt"/>
            </a:rPr>
            <a:t>Expanded eligibility to 100% Median Family Income.</a:t>
          </a:r>
        </a:p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600" kern="1200" dirty="0">
              <a:latin typeface="+mj-lt"/>
            </a:rPr>
            <a:t>Registered apprenticeships added.</a:t>
          </a:r>
        </a:p>
      </dsp:txBody>
      <dsp:txXfrm>
        <a:off x="5401858" y="1206077"/>
        <a:ext cx="4738428" cy="285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9A726-541A-4166-A84E-C12A675434C3}">
      <dsp:nvSpPr>
        <dsp:cNvPr id="0" name=""/>
        <dsp:cNvSpPr/>
      </dsp:nvSpPr>
      <dsp:spPr>
        <a:xfrm>
          <a:off x="49" y="186403"/>
          <a:ext cx="4738428" cy="10008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+mj-lt"/>
            </a:rPr>
            <a:t>2019-20</a:t>
          </a:r>
        </a:p>
      </dsp:txBody>
      <dsp:txXfrm>
        <a:off x="49" y="186403"/>
        <a:ext cx="4738428" cy="1000898"/>
      </dsp:txXfrm>
    </dsp:sp>
    <dsp:sp modelId="{419D857B-2C21-4556-BC45-BB167CB383E2}">
      <dsp:nvSpPr>
        <dsp:cNvPr id="0" name=""/>
        <dsp:cNvSpPr/>
      </dsp:nvSpPr>
      <dsp:spPr>
        <a:xfrm>
          <a:off x="49" y="1206077"/>
          <a:ext cx="4738428" cy="28548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600" kern="1200" dirty="0">
              <a:latin typeface="+mj-lt"/>
            </a:rPr>
            <a:t>It’s not too late to apply for aid for 2019-20.</a:t>
          </a:r>
        </a:p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latin typeface="+mj-lt"/>
            </a:rPr>
            <a:t>Ask your school’s financial aid office if you can receive WCG.</a:t>
          </a:r>
        </a:p>
      </dsp:txBody>
      <dsp:txXfrm>
        <a:off x="49" y="1206077"/>
        <a:ext cx="4738428" cy="2854800"/>
      </dsp:txXfrm>
    </dsp:sp>
    <dsp:sp modelId="{88755EDB-C24B-42EB-B321-0B54B42B1B0A}">
      <dsp:nvSpPr>
        <dsp:cNvPr id="0" name=""/>
        <dsp:cNvSpPr/>
      </dsp:nvSpPr>
      <dsp:spPr>
        <a:xfrm>
          <a:off x="5401858" y="186403"/>
          <a:ext cx="4738428" cy="10008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+mj-lt"/>
            </a:rPr>
            <a:t>2020-21</a:t>
          </a:r>
        </a:p>
      </dsp:txBody>
      <dsp:txXfrm>
        <a:off x="5401858" y="186403"/>
        <a:ext cx="4738428" cy="1000898"/>
      </dsp:txXfrm>
    </dsp:sp>
    <dsp:sp modelId="{A5A255E2-19F2-412B-B5D2-BB32CB809D90}">
      <dsp:nvSpPr>
        <dsp:cNvPr id="0" name=""/>
        <dsp:cNvSpPr/>
      </dsp:nvSpPr>
      <dsp:spPr>
        <a:xfrm>
          <a:off x="5401858" y="1206077"/>
          <a:ext cx="4738428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600" kern="1200" dirty="0">
              <a:latin typeface="+mj-lt"/>
            </a:rPr>
            <a:t>Guaranteed funding for eligible students.</a:t>
          </a:r>
        </a:p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600" kern="1200" dirty="0">
              <a:latin typeface="+mj-lt"/>
            </a:rPr>
            <a:t>Expanded eligibility to 100% Median Family Income.</a:t>
          </a:r>
        </a:p>
        <a:p>
          <a:pPr marL="228600" lvl="1" indent="-228600" algn="l" defTabSz="11557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600" kern="1200" dirty="0">
              <a:latin typeface="+mj-lt"/>
            </a:rPr>
            <a:t>Registered apprenticeships added.</a:t>
          </a:r>
        </a:p>
      </dsp:txBody>
      <dsp:txXfrm>
        <a:off x="5401858" y="1206077"/>
        <a:ext cx="4738428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94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46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Op-Ed in Seattle Times outlined vision by: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Brad Smith – Microsoft President,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Ana Mari</a:t>
            </a:r>
            <a:r>
              <a:rPr lang="en-US" baseline="0" dirty="0"/>
              <a:t> </a:t>
            </a:r>
            <a:r>
              <a:rPr lang="en-US" baseline="0" dirty="0" err="1"/>
              <a:t>Cauce</a:t>
            </a:r>
            <a:r>
              <a:rPr lang="en-US" baseline="0" dirty="0"/>
              <a:t> – UW President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Wayne Martin – SBCTC vice chairman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Three tiered surcharge on the total amount of taxes payable by the business on activities taxed under the B&amp;) rate for services: </a:t>
            </a:r>
          </a:p>
          <a:p>
            <a:pPr marL="228600" indent="-228600">
              <a:buFont typeface="Arial" panose="020B0604020202020204" pitchFamily="34" charset="0"/>
              <a:buAutoNum type="arabicParenR"/>
            </a:pPr>
            <a:r>
              <a:rPr lang="en-US" baseline="0" dirty="0"/>
              <a:t>20% increase (from 1.5% to 1.8%) on 40 categories of technical services (telecom, engineering, medical, finance)</a:t>
            </a:r>
          </a:p>
          <a:p>
            <a:pPr marL="228600" indent="-228600">
              <a:buFont typeface="Arial" panose="020B0604020202020204" pitchFamily="34" charset="0"/>
              <a:buAutoNum type="arabicParenR"/>
            </a:pPr>
            <a:r>
              <a:rPr lang="en-US" baseline="0" dirty="0"/>
              <a:t>33% increase (to 2.0%) on tech firms with &gt;$25B in annual revenue</a:t>
            </a:r>
          </a:p>
          <a:p>
            <a:pPr marL="228600" indent="-228600">
              <a:buFont typeface="Arial" panose="020B0604020202020204" pitchFamily="34" charset="0"/>
              <a:buAutoNum type="arabicParenR"/>
            </a:pPr>
            <a:r>
              <a:rPr lang="en-US" baseline="0" dirty="0"/>
              <a:t>67% increase (to 2.5%) for advanced computing businesses with worldwide annual revenue of &gt;$100B (Microsoft &amp; Amazon)</a:t>
            </a:r>
          </a:p>
          <a:p>
            <a:endParaRPr lang="en-US" baseline="0" dirty="0"/>
          </a:p>
          <a:p>
            <a:r>
              <a:rPr lang="en-US" baseline="0" dirty="0"/>
              <a:t>Prime Sponsor: Rep. Drew Hansen, D-Bainbridge Island</a:t>
            </a:r>
          </a:p>
          <a:p>
            <a:endParaRPr lang="en-US" baseline="0" dirty="0"/>
          </a:p>
          <a:p>
            <a:r>
              <a:rPr lang="en-US" baseline="0" dirty="0"/>
              <a:t>Revenue estimated at about 1B over the next four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A923-6FAF-4BF6-B722-2C50C28D6CB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56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BT Talking point – Using Opportunity Pathways terminology more broadly.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42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year phase-in (insider audience) – need to create w/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higher-level 2019-20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39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Higher-level, non-insider audience (adjusted 2019-20 language)</a:t>
            </a:r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4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A923-6FAF-4BF6-B722-2C50C28D6CB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1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A923-6FAF-4BF6-B722-2C50C28D6CB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62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A923-6FAF-4BF6-B722-2C50C28D6CB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45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CTC example, grab other sectors (ICW</a:t>
            </a:r>
            <a:r>
              <a:rPr lang="en-US" baseline="0" dirty="0"/>
              <a:t> presentation)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A923-6FAF-4BF6-B722-2C50C28D6CB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5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A923-6FAF-4BF6-B722-2C50C28D6CB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4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1378252"/>
            <a:ext cx="1033272" cy="5486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99781">
            <a:off x="10097457" y="158639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Tw Cen MT" panose="020B06020201040206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Tw Cen MT" panose="020B0602020104020603" pitchFamily="34" charset="0"/>
              </a:defRPr>
            </a:lvl1pPr>
            <a:lvl2pPr>
              <a:defRPr sz="3200">
                <a:latin typeface="Tw Cen MT" panose="020B0602020104020603" pitchFamily="34" charset="0"/>
              </a:defRPr>
            </a:lvl2pPr>
            <a:lvl3pPr>
              <a:defRPr sz="2800">
                <a:latin typeface="Tw Cen MT" panose="020B0602020104020603" pitchFamily="34" charset="0"/>
              </a:defRPr>
            </a:lvl3pPr>
            <a:lvl4pPr>
              <a:defRPr sz="2400">
                <a:latin typeface="Tw Cen MT" panose="020B0602020104020603" pitchFamily="34" charset="0"/>
              </a:defRPr>
            </a:lvl4pPr>
            <a:lvl5pPr>
              <a:defRPr sz="2400"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394" y="2148840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>
            <a:normAutofit/>
          </a:bodyPr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ac.wa.gov/sites/default/files/2019-20.WCG.CBS.MFIchart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760" y="255134"/>
            <a:ext cx="9601200" cy="103685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w Cen MT" panose="020B0602020104020603" pitchFamily="34" charset="0"/>
              </a:rPr>
              <a:t>Washington College Grant (WCG)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88" y="2233986"/>
            <a:ext cx="3600471" cy="39540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dirty="0">
                <a:latin typeface="+mj-lt"/>
              </a:rPr>
              <a:t>Washington State has made a groundbreaking commitment to 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financial aid for low- and middle-income people of all ages with the new </a:t>
            </a:r>
            <a:r>
              <a:rPr lang="en-US" sz="2800" b="1" dirty="0">
                <a:latin typeface="+mj-lt"/>
              </a:rPr>
              <a:t>Washington College Grant </a:t>
            </a:r>
            <a:r>
              <a:rPr lang="en-US" sz="2800" dirty="0">
                <a:latin typeface="+mj-lt"/>
              </a:rPr>
              <a:t>(WCG).</a:t>
            </a:r>
          </a:p>
        </p:txBody>
      </p:sp>
      <p:pic>
        <p:nvPicPr>
          <p:cNvPr id="6" name="Picture 2" descr="https://wsac.wa.gov/sites/default/files/2019-20.WCG.Postcard_Page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495" y="1713445"/>
            <a:ext cx="7567411" cy="489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69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w Cen MT" panose="020B0602020104020603" pitchFamily="34" charset="0"/>
              </a:rPr>
              <a:t>Washington College Grant: Award examples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463983"/>
              </p:ext>
            </p:extLst>
          </p:nvPr>
        </p:nvGraphicFramePr>
        <p:xfrm>
          <a:off x="790178" y="2315687"/>
          <a:ext cx="10611643" cy="25603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15949">
                  <a:extLst>
                    <a:ext uri="{9D8B030D-6E8A-4147-A177-3AD203B41FA5}">
                      <a16:colId xmlns:a16="http://schemas.microsoft.com/office/drawing/2014/main" val="4067968182"/>
                    </a:ext>
                  </a:extLst>
                </a:gridCol>
                <a:gridCol w="1515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949">
                  <a:extLst>
                    <a:ext uri="{9D8B030D-6E8A-4147-A177-3AD203B41FA5}">
                      <a16:colId xmlns:a16="http://schemas.microsoft.com/office/drawing/2014/main" val="2001504301"/>
                    </a:ext>
                  </a:extLst>
                </a:gridCol>
                <a:gridCol w="1515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949">
                  <a:extLst>
                    <a:ext uri="{9D8B030D-6E8A-4147-A177-3AD203B41FA5}">
                      <a16:colId xmlns:a16="http://schemas.microsoft.com/office/drawing/2014/main" val="4074181946"/>
                    </a:ext>
                  </a:extLst>
                </a:gridCol>
                <a:gridCol w="1515949">
                  <a:extLst>
                    <a:ext uri="{9D8B030D-6E8A-4147-A177-3AD203B41FA5}">
                      <a16:colId xmlns:a16="http://schemas.microsoft.com/office/drawing/2014/main" val="2763562610"/>
                    </a:ext>
                  </a:extLst>
                </a:gridCol>
              </a:tblGrid>
              <a:tr h="365621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Income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 level </a:t>
                      </a:r>
                    </a:p>
                    <a:p>
                      <a:pPr algn="ctr"/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(% of WA Median Family Income)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Income at MFI cap for a family of 4 (2019-20 levels)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j-lt"/>
                          <a:cs typeface="Arial" panose="020B0604020202020204" pitchFamily="34" charset="0"/>
                        </a:rPr>
                        <a:t>Current through 2019-20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892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j-lt"/>
                          <a:cs typeface="Arial" panose="020B0604020202020204" pitchFamily="34" charset="0"/>
                        </a:rPr>
                        <a:t>Starting in 2020-21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C2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744442"/>
                  </a:ext>
                </a:extLst>
              </a:tr>
              <a:tr h="10968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Award proration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89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+mj-lt"/>
                        </a:rPr>
                        <a:t>Award 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89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Award proration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C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+mj-lt"/>
                        </a:rPr>
                        <a:t>Award 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C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Ex.1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51 – 55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$50,500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70%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 of max award</a:t>
                      </a:r>
                      <a:endParaRPr lang="en-US" sz="1800" dirty="0">
                        <a:solidFill>
                          <a:srgbClr val="00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</a:rPr>
                        <a:t>$2,875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$4,108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Ex.2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76 – 100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$92,000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Not eligible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+mj-lt"/>
                        </a:rPr>
                        <a:t>Not</a:t>
                      </a:r>
                      <a:r>
                        <a:rPr lang="en-US" sz="1800" i="1" baseline="0" dirty="0">
                          <a:solidFill>
                            <a:srgbClr val="000000"/>
                          </a:solidFill>
                          <a:latin typeface="+mj-lt"/>
                        </a:rPr>
                        <a:t> eligible</a:t>
                      </a:r>
                      <a:endParaRPr lang="en-US" sz="1800" i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$410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149517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90178" y="5091710"/>
            <a:ext cx="10190117" cy="439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</a:rPr>
              <a:t>Note</a:t>
            </a:r>
            <a:r>
              <a:rPr lang="en-US" sz="1800" dirty="0">
                <a:solidFill>
                  <a:srgbClr val="000000"/>
                </a:solidFill>
              </a:rPr>
              <a:t>. Examples for illustration purposes only. Based on full-time CTC student and 2019-20 award amounts.</a:t>
            </a:r>
          </a:p>
        </p:txBody>
      </p:sp>
    </p:spTree>
    <p:extLst>
      <p:ext uri="{BB962C8B-B14F-4D97-AF65-F5344CB8AC3E}">
        <p14:creationId xmlns:p14="http://schemas.microsoft.com/office/powerpoint/2010/main" val="415114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w Cen MT" panose="020B0602020104020603" pitchFamily="34" charset="0"/>
              </a:rPr>
              <a:t>Reacher Higher Washington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591" y="1916350"/>
            <a:ext cx="10301591" cy="437744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i="1" dirty="0">
                <a:latin typeface="+mj-lt"/>
              </a:rPr>
              <a:t>The combination of the Washington College Grant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i="1" dirty="0">
                <a:latin typeface="+mj-lt"/>
              </a:rPr>
              <a:t>and the investment to increase financial aid applications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i="1" dirty="0">
                <a:latin typeface="+mj-lt"/>
              </a:rPr>
              <a:t>provides a unique opportunity to engage statewide.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200" i="1" dirty="0">
              <a:latin typeface="+mj-lt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+mj-lt"/>
              </a:rPr>
              <a:t>WSAC’s affordability initiative focused on increasing financial aid applications (FAFSA/WASFA) for the High School Graduating Class of 2020.</a:t>
            </a:r>
          </a:p>
          <a:p>
            <a:pPr marL="873443" indent="-457200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+mj-lt"/>
              </a:rPr>
              <a:t>12th Year Campaign</a:t>
            </a:r>
          </a:p>
          <a:p>
            <a:pPr marL="873443" indent="-457200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+mj-lt"/>
              </a:rPr>
              <a:t>Outreach to students, parents, and local educators</a:t>
            </a:r>
          </a:p>
          <a:p>
            <a:pPr marL="873443" indent="-457200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+mj-lt"/>
              </a:rPr>
              <a:t>Partnerships with education and government leaders</a:t>
            </a:r>
          </a:p>
          <a:p>
            <a:pPr marL="873443" indent="-457200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+mj-lt"/>
              </a:rPr>
              <a:t>Digital Tools, including texting to CBS seniors</a:t>
            </a:r>
          </a:p>
        </p:txBody>
      </p:sp>
    </p:spTree>
    <p:extLst>
      <p:ext uri="{BB962C8B-B14F-4D97-AF65-F5344CB8AC3E}">
        <p14:creationId xmlns:p14="http://schemas.microsoft.com/office/powerpoint/2010/main" val="330233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w Cen MT" panose="020B0602020104020603" pitchFamily="34" charset="0"/>
              </a:rPr>
              <a:t>Workforce Education Investment Act – HB 2158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830" y="1746651"/>
            <a:ext cx="6452170" cy="4890454"/>
          </a:xfrm>
        </p:spPr>
        <p:txBody>
          <a:bodyPr>
            <a:noAutofit/>
          </a:bodyPr>
          <a:lstStyle/>
          <a:p>
            <a:pPr marL="273050" indent="-273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Historic investment creates dedicated revenue source for higher education.</a:t>
            </a:r>
          </a:p>
          <a:p>
            <a:pPr marL="747713" lvl="1" indent="-28098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+mj-lt"/>
              </a:rPr>
              <a:t>Three-tiered increase to state’s business-and-occupation tax paid by professions that depend on higher education</a:t>
            </a:r>
          </a:p>
          <a:p>
            <a:pPr marL="747713" lvl="1" indent="-28098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+mj-lt"/>
              </a:rPr>
              <a:t>Oversight board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en-US" sz="2800" dirty="0"/>
              <a:t>Revenue for 2019-20 estimated at $373.8 million.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en-US" sz="2800" dirty="0"/>
              <a:t>Used on higher education operations, compensation, programs, and student aid.</a:t>
            </a:r>
          </a:p>
        </p:txBody>
      </p:sp>
      <p:pic>
        <p:nvPicPr>
          <p:cNvPr id="8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" b="3086"/>
          <a:stretch>
            <a:fillRect/>
          </a:stretch>
        </p:blipFill>
        <p:spPr>
          <a:xfrm>
            <a:off x="6858000" y="2045048"/>
            <a:ext cx="4877368" cy="3432221"/>
          </a:xfrm>
        </p:spPr>
      </p:pic>
    </p:spTree>
    <p:extLst>
      <p:ext uri="{BB962C8B-B14F-4D97-AF65-F5344CB8AC3E}">
        <p14:creationId xmlns:p14="http://schemas.microsoft.com/office/powerpoint/2010/main" val="403520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w Cen MT" panose="020B0602020104020603" pitchFamily="34" charset="0"/>
              </a:rPr>
              <a:t>Opportunity Pathways (wsac.wa.gov/pathways)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399" y="1828800"/>
            <a:ext cx="9876905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It’s never too early to plan ahead. It’s never too late to change your future.</a:t>
            </a:r>
          </a:p>
          <a:p>
            <a:pPr marL="2293938" indent="0">
              <a:buNone/>
              <a:tabLst>
                <a:tab pos="2344738" algn="l"/>
              </a:tabLst>
            </a:pPr>
            <a:r>
              <a:rPr lang="en-US" sz="2600" dirty="0"/>
              <a:t>The new Washington College Grant gives more money to more students for more kinds of education after high school.</a:t>
            </a:r>
          </a:p>
          <a:p>
            <a:pPr marL="2293938" indent="0">
              <a:buNone/>
              <a:tabLst>
                <a:tab pos="2344738" algn="l"/>
              </a:tabLst>
            </a:pPr>
            <a:r>
              <a:rPr lang="en-US" sz="2600" dirty="0"/>
              <a:t>Any education after high school—college, apprenticeship, or other training—expands career options and increases earning potential.</a:t>
            </a:r>
          </a:p>
          <a:p>
            <a:pPr marL="2293938" indent="0">
              <a:buNone/>
              <a:tabLst>
                <a:tab pos="2344738" algn="l"/>
              </a:tabLst>
            </a:pPr>
            <a:r>
              <a:rPr lang="en-US" sz="2600" dirty="0"/>
              <a:t>There are affordable college and career training opportunities for everyone. The first, best step is to apply for financial aid.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44" y="2955905"/>
            <a:ext cx="2743200" cy="10100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44" y="5408031"/>
            <a:ext cx="2743200" cy="11312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1" y="4134971"/>
            <a:ext cx="2743200" cy="113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About College Bound?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9810404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800" b="1" dirty="0"/>
              <a:t>CBS is a college access and support program.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Promotes college-going culture by starting the conversation in middle school.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Provides six years of support and motivation.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Counselors and advocates receive resources and help engage families.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1" dirty="0"/>
              <a:t>CBS has additional financial benefits.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Provides additional funding for a small book allowance.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Awards are not prorated based on income level for eligible students.</a:t>
            </a:r>
          </a:p>
        </p:txBody>
      </p:sp>
    </p:spTree>
    <p:extLst>
      <p:ext uri="{BB962C8B-B14F-4D97-AF65-F5344CB8AC3E}">
        <p14:creationId xmlns:p14="http://schemas.microsoft.com/office/powerpoint/2010/main" val="194388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367" y="480113"/>
            <a:ext cx="8610600" cy="80878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w Cen MT" panose="020B0602020104020603" pitchFamily="34" charset="0"/>
              </a:rPr>
              <a:t>Washington College Grant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253011-5E1F-49C9-B67F-7E8AC3FF6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268" y="1828800"/>
            <a:ext cx="10140337" cy="43434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+mj-lt"/>
              </a:rPr>
              <a:t>Replaces the State Need Grant. Major changes begin in fall 2020.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22781722"/>
              </p:ext>
            </p:extLst>
          </p:nvPr>
        </p:nvGraphicFramePr>
        <p:xfrm>
          <a:off x="1078267" y="2331815"/>
          <a:ext cx="10140337" cy="4247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6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367" y="480113"/>
            <a:ext cx="8610600" cy="80878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w Cen MT" panose="020B0602020104020603" pitchFamily="34" charset="0"/>
              </a:rPr>
              <a:t>Washington College Grant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253011-5E1F-49C9-B67F-7E8AC3FF6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268" y="1828800"/>
            <a:ext cx="10140337" cy="43434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+mj-lt"/>
              </a:rPr>
              <a:t>Replaces the State Need Grant. Major changes begin in fall 2020.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1154874"/>
              </p:ext>
            </p:extLst>
          </p:nvPr>
        </p:nvGraphicFramePr>
        <p:xfrm>
          <a:off x="1078267" y="2331815"/>
          <a:ext cx="10140337" cy="4247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291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Washington College Grant: Award examples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124132"/>
              </p:ext>
            </p:extLst>
          </p:nvPr>
        </p:nvGraphicFramePr>
        <p:xfrm>
          <a:off x="790178" y="2315687"/>
          <a:ext cx="10332721" cy="304996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76103">
                  <a:extLst>
                    <a:ext uri="{9D8B030D-6E8A-4147-A177-3AD203B41FA5}">
                      <a16:colId xmlns:a16="http://schemas.microsoft.com/office/drawing/2014/main" val="4067968182"/>
                    </a:ext>
                  </a:extLst>
                </a:gridCol>
                <a:gridCol w="147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103">
                  <a:extLst>
                    <a:ext uri="{9D8B030D-6E8A-4147-A177-3AD203B41FA5}">
                      <a16:colId xmlns:a16="http://schemas.microsoft.com/office/drawing/2014/main" val="2001504301"/>
                    </a:ext>
                  </a:extLst>
                </a:gridCol>
                <a:gridCol w="147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103">
                  <a:extLst>
                    <a:ext uri="{9D8B030D-6E8A-4147-A177-3AD203B41FA5}">
                      <a16:colId xmlns:a16="http://schemas.microsoft.com/office/drawing/2014/main" val="4074181946"/>
                    </a:ext>
                  </a:extLst>
                </a:gridCol>
                <a:gridCol w="1476103">
                  <a:extLst>
                    <a:ext uri="{9D8B030D-6E8A-4147-A177-3AD203B41FA5}">
                      <a16:colId xmlns:a16="http://schemas.microsoft.com/office/drawing/2014/main" val="2763562610"/>
                    </a:ext>
                  </a:extLst>
                </a:gridCol>
              </a:tblGrid>
              <a:tr h="389358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Income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level </a:t>
                      </a: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(% of WA Median Family Income)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Income at MFI cap for a family of 4 (2019-20 levels)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Current through 2019-20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892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Starting in 2020-21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C2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744442"/>
                  </a:ext>
                </a:extLst>
              </a:tr>
              <a:tr h="14600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Award proration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89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Award 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89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Award proration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C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Award 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C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03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Ex.1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51 – 55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$50,500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70%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of max award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$2,875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$4,108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3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Ex.2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76 – 100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$92,000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Not eligible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US" sz="2000" i="1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eligible</a:t>
                      </a:r>
                      <a:endParaRPr lang="en-US" sz="2000" i="1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$410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149517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59006" y="5476174"/>
            <a:ext cx="10190117" cy="439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+mj-lt"/>
              </a:rPr>
              <a:t>Note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. Examples for illustration purposes only. Based on full-time CTC student and 2019-20 award amounts.</a:t>
            </a:r>
          </a:p>
        </p:txBody>
      </p:sp>
    </p:spTree>
    <p:extLst>
      <p:ext uri="{BB962C8B-B14F-4D97-AF65-F5344CB8AC3E}">
        <p14:creationId xmlns:p14="http://schemas.microsoft.com/office/powerpoint/2010/main" val="360497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Washington College Grant: Income eligibility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936186"/>
              </p:ext>
            </p:extLst>
          </p:nvPr>
        </p:nvGraphicFramePr>
        <p:xfrm>
          <a:off x="1658678" y="1669307"/>
          <a:ext cx="8846288" cy="442314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11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572">
                  <a:extLst>
                    <a:ext uri="{9D8B030D-6E8A-4147-A177-3AD203B41FA5}">
                      <a16:colId xmlns:a16="http://schemas.microsoft.com/office/drawing/2014/main" val="2001504301"/>
                    </a:ext>
                  </a:extLst>
                </a:gridCol>
                <a:gridCol w="2211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174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Income</a:t>
                      </a:r>
                      <a:r>
                        <a:rPr lang="en-US" sz="2000" b="1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level </a:t>
                      </a:r>
                    </a:p>
                    <a:p>
                      <a:pPr algn="ctr"/>
                      <a:r>
                        <a:rPr lang="en-US" sz="2000" b="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(% of WA Median Family Income)</a:t>
                      </a:r>
                      <a:endParaRPr lang="en-US" sz="2000" b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Income at MFI cap for a family of 4 </a:t>
                      </a:r>
                      <a:r>
                        <a:rPr lang="en-US" sz="20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(2019-20 levels)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Award proration </a:t>
                      </a:r>
                      <a:r>
                        <a:rPr lang="en-US" sz="2000" b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(% of max award)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744442"/>
                  </a:ext>
                </a:extLst>
              </a:tr>
              <a:tr h="847769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endParaRPr lang="en-US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Current through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2019-20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Starting in</a:t>
                      </a:r>
                    </a:p>
                    <a:p>
                      <a:pPr algn="ctr"/>
                      <a:r>
                        <a:rPr lang="en-US" sz="2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2020-21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 – 50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$46,000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51 – 55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$50,500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56 – 60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$55,000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15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61 – 65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$59,500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011441"/>
                  </a:ext>
                </a:extLst>
              </a:tr>
              <a:tr h="442315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66 – 70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$64,000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aseline="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915565"/>
                  </a:ext>
                </a:extLst>
              </a:tr>
              <a:tr h="442315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71 – 75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$69,000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Not eligible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24.5%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774909"/>
                  </a:ext>
                </a:extLst>
              </a:tr>
              <a:tr h="442315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76 – 100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$97,000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Not eligible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bg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114951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58680" y="6178228"/>
            <a:ext cx="4131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Source: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  <a:hlinkClick r:id="rId3"/>
              </a:rPr>
              <a:t>WSAC Published MFI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  <a:hlinkClick r:id="rId3"/>
              </a:rPr>
              <a:t> Chart for 2019-20 WCG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00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w Cen MT" panose="020B0602020104020603" pitchFamily="34" charset="0"/>
              </a:rPr>
              <a:t>Washington College Grant: Increased funding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944550"/>
              </p:ext>
            </p:extLst>
          </p:nvPr>
        </p:nvGraphicFramePr>
        <p:xfrm>
          <a:off x="204572" y="2232037"/>
          <a:ext cx="6497785" cy="3332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342624"/>
              </p:ext>
            </p:extLst>
          </p:nvPr>
        </p:nvGraphicFramePr>
        <p:xfrm>
          <a:off x="6935822" y="3216345"/>
          <a:ext cx="4737370" cy="234825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0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61913" indent="0" algn="l">
                        <a:spcBef>
                          <a:spcPts val="0"/>
                        </a:spcBef>
                      </a:pPr>
                      <a:r>
                        <a:rPr lang="en-US" sz="1800" dirty="0">
                          <a:latin typeface="+mj-lt"/>
                        </a:rPr>
                        <a:t>Program</a:t>
                      </a:r>
                      <a:endParaRPr lang="en-US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2019-20</a:t>
                      </a:r>
                    </a:p>
                  </a:txBody>
                  <a:tcPr anchor="b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2020-21</a:t>
                      </a:r>
                    </a:p>
                  </a:txBody>
                  <a:tcPr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</a:rPr>
                        <a:t>College Bound</a:t>
                      </a:r>
                      <a:endParaRPr lang="en-US" sz="1800" dirty="0">
                        <a:solidFill>
                          <a:srgbClr val="00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$19.5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 M</a:t>
                      </a:r>
                      <a:endParaRPr lang="en-US" sz="1800" dirty="0">
                        <a:solidFill>
                          <a:srgbClr val="00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2880" marR="1828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$17 M</a:t>
                      </a:r>
                    </a:p>
                  </a:txBody>
                  <a:tcPr marL="182880" marR="1828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+mj-lt"/>
                        </a:rPr>
                        <a:t>State Work Study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$7.8 M</a:t>
                      </a:r>
                    </a:p>
                  </a:txBody>
                  <a:tcPr marL="182880" marR="1828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$7.8 M</a:t>
                      </a:r>
                    </a:p>
                  </a:txBody>
                  <a:tcPr marL="182880" marR="1828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51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+mj-lt"/>
                        </a:rPr>
                        <a:t>Passport to College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$2.2 M</a:t>
                      </a:r>
                    </a:p>
                  </a:txBody>
                  <a:tcPr marL="182880" marR="182880" marT="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$2.2 M</a:t>
                      </a:r>
                    </a:p>
                  </a:txBody>
                  <a:tcPr marL="182880" marR="1828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011441"/>
                  </a:ext>
                </a:extLst>
              </a:tr>
              <a:tr h="469651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+mj-lt"/>
                        </a:rPr>
                        <a:t>Passport to Careers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$0.5 M</a:t>
                      </a:r>
                    </a:p>
                  </a:txBody>
                  <a:tcPr marL="182880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$0.5 M</a:t>
                      </a:r>
                    </a:p>
                  </a:txBody>
                  <a:tcPr marL="182880" marR="1828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114951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935822" y="2720142"/>
            <a:ext cx="47373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+mj-lt"/>
              </a:rPr>
              <a:t>Funding of other need-based programs</a:t>
            </a:r>
          </a:p>
        </p:txBody>
      </p:sp>
    </p:spTree>
    <p:extLst>
      <p:ext uri="{BB962C8B-B14F-4D97-AF65-F5344CB8AC3E}">
        <p14:creationId xmlns:p14="http://schemas.microsoft.com/office/powerpoint/2010/main" val="13873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w Cen MT" panose="020B0602020104020603" pitchFamily="34" charset="0"/>
              </a:rPr>
              <a:t>Washington College Grant: Award amounts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59698"/>
            <a:ext cx="9865290" cy="4828784"/>
          </a:xfrm>
        </p:spPr>
        <p:txBody>
          <a:bodyPr>
            <a:normAutofit fontScale="77500" lnSpcReduction="20000"/>
          </a:bodyPr>
          <a:lstStyle/>
          <a:p>
            <a:pPr marL="339725" indent="-339725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Century Gothic" panose="020B0502020202020204" pitchFamily="34" charset="0"/>
              <a:buChar char="•"/>
            </a:pPr>
            <a:r>
              <a:rPr lang="en-US" sz="3300" dirty="0">
                <a:latin typeface="+mj-lt"/>
              </a:rPr>
              <a:t>Maximum award amounts for public institutions increase to cover full tuition and fees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339725" indent="-339725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Century Gothic" panose="020B0502020202020204" pitchFamily="34" charset="0"/>
              <a:buChar char="•"/>
            </a:pPr>
            <a:r>
              <a:rPr lang="en-US" sz="3400" dirty="0">
                <a:latin typeface="+mj-lt"/>
              </a:rPr>
              <a:t>Can be used to cover other educational costs, as determined by financial aid administrator</a:t>
            </a:r>
          </a:p>
          <a:p>
            <a:pPr marL="339725" indent="-339725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Century Gothic" panose="020B0502020202020204" pitchFamily="34" charset="0"/>
              <a:buChar char="•"/>
            </a:pPr>
            <a:r>
              <a:rPr lang="en-US" sz="3400" dirty="0">
                <a:latin typeface="+mj-lt"/>
              </a:rPr>
              <a:t>Award amount is prorated based on income eligibility (MFI level) and enrollment level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10254" y="2500733"/>
            <a:ext cx="5371491" cy="2143358"/>
          </a:xfrm>
          <a:prstGeom prst="rect">
            <a:avLst/>
          </a:prstGeom>
          <a:solidFill>
            <a:srgbClr val="174479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2019-20 Maximum Award Amount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for full-time students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attending 3 quarters or 2 semesters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$4,108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at CTCs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$6,587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for Applied Bachelor’s at CTCs</a:t>
            </a:r>
          </a:p>
        </p:txBody>
      </p:sp>
    </p:spTree>
    <p:extLst>
      <p:ext uri="{BB962C8B-B14F-4D97-AF65-F5344CB8AC3E}">
        <p14:creationId xmlns:p14="http://schemas.microsoft.com/office/powerpoint/2010/main" val="191032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Custom 1">
      <a:dk1>
        <a:srgbClr val="3F3F3F"/>
      </a:dk1>
      <a:lt1>
        <a:sysClr val="window" lastClr="FFFFFF"/>
      </a:lt1>
      <a:dk2>
        <a:srgbClr val="7F7F7F"/>
      </a:dk2>
      <a:lt2>
        <a:srgbClr val="FFFFFF"/>
      </a:lt2>
      <a:accent1>
        <a:srgbClr val="C6892B"/>
      </a:accent1>
      <a:accent2>
        <a:srgbClr val="174479"/>
      </a:accent2>
      <a:accent3>
        <a:srgbClr val="346625"/>
      </a:accent3>
      <a:accent4>
        <a:srgbClr val="76787B"/>
      </a:accent4>
      <a:accent5>
        <a:srgbClr val="7A1C16"/>
      </a:accent5>
      <a:accent6>
        <a:srgbClr val="60B9CD"/>
      </a:accent6>
      <a:hlink>
        <a:srgbClr val="12446A"/>
      </a:hlink>
      <a:folHlink>
        <a:srgbClr val="4B1211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20114</TotalTime>
  <Words>1052</Words>
  <Application>Microsoft Office PowerPoint</Application>
  <PresentationFormat>Widescreen</PresentationFormat>
  <Paragraphs>200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Book Antiqua</vt:lpstr>
      <vt:lpstr>Cambria</vt:lpstr>
      <vt:lpstr>Century Gothic</vt:lpstr>
      <vt:lpstr>Rockwell</vt:lpstr>
      <vt:lpstr>Tw Cen MT</vt:lpstr>
      <vt:lpstr>Tw Cen MT Condensed Extra Bold</vt:lpstr>
      <vt:lpstr>Wingdings</vt:lpstr>
      <vt:lpstr>Sales Direction 16X9</vt:lpstr>
      <vt:lpstr>Washington College Grant (WCG)</vt:lpstr>
      <vt:lpstr>Opportunity Pathways (wsac.wa.gov/pathways)</vt:lpstr>
      <vt:lpstr>What About College Bound?</vt:lpstr>
      <vt:lpstr>Washington College Grant </vt:lpstr>
      <vt:lpstr>Washington College Grant </vt:lpstr>
      <vt:lpstr>Washington College Grant: Award examples</vt:lpstr>
      <vt:lpstr>Washington College Grant: Income eligibility</vt:lpstr>
      <vt:lpstr>Washington College Grant: Increased funding</vt:lpstr>
      <vt:lpstr>Washington College Grant: Award amounts</vt:lpstr>
      <vt:lpstr>Washington College Grant: Award examples</vt:lpstr>
      <vt:lpstr>Reacher Higher Washington</vt:lpstr>
      <vt:lpstr>Workforce Education Investment Act – HB 2158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Persky, Emily (WSAC)</dc:creator>
  <cp:lastModifiedBy>Kelly, Beth (WSAC)</cp:lastModifiedBy>
  <cp:revision>453</cp:revision>
  <cp:lastPrinted>2019-10-04T23:32:38Z</cp:lastPrinted>
  <dcterms:created xsi:type="dcterms:W3CDTF">2012-08-30T21:52:00Z</dcterms:created>
  <dcterms:modified xsi:type="dcterms:W3CDTF">2019-12-03T17:01:59Z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