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4" r:id="rId1"/>
  </p:sldMasterIdLst>
  <p:notesMasterIdLst>
    <p:notesMasterId r:id="rId26"/>
  </p:notesMasterIdLst>
  <p:sldIdLst>
    <p:sldId id="256" r:id="rId2"/>
    <p:sldId id="287" r:id="rId3"/>
    <p:sldId id="263" r:id="rId4"/>
    <p:sldId id="337" r:id="rId5"/>
    <p:sldId id="331" r:id="rId6"/>
    <p:sldId id="357" r:id="rId7"/>
    <p:sldId id="358" r:id="rId8"/>
    <p:sldId id="348" r:id="rId9"/>
    <p:sldId id="350" r:id="rId10"/>
    <p:sldId id="351" r:id="rId11"/>
    <p:sldId id="334" r:id="rId12"/>
    <p:sldId id="363" r:id="rId13"/>
    <p:sldId id="359" r:id="rId14"/>
    <p:sldId id="360" r:id="rId15"/>
    <p:sldId id="361" r:id="rId16"/>
    <p:sldId id="362" r:id="rId17"/>
    <p:sldId id="352" r:id="rId18"/>
    <p:sldId id="325" r:id="rId19"/>
    <p:sldId id="327" r:id="rId20"/>
    <p:sldId id="328" r:id="rId21"/>
    <p:sldId id="329" r:id="rId22"/>
    <p:sldId id="317" r:id="rId23"/>
    <p:sldId id="318" r:id="rId24"/>
    <p:sldId id="29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ple, Marcie (WSAC)" initials="SM(" lastIdx="10" clrIdx="0">
    <p:extLst>
      <p:ext uri="{19B8F6BF-5375-455C-9EA6-DF929625EA0E}">
        <p15:presenceInfo xmlns:p15="http://schemas.microsoft.com/office/powerpoint/2012/main" userId="S-1-5-21-1844237615-1844823847-839522115-51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74849" autoAdjust="0"/>
  </p:normalViewPr>
  <p:slideViewPr>
    <p:cSldViewPr snapToGrid="0">
      <p:cViewPr varScale="1">
        <p:scale>
          <a:sx n="65" d="100"/>
          <a:sy n="65" d="100"/>
        </p:scale>
        <p:origin x="1584"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7BDA4-271A-4E07-8F76-017B7EF9B6EC}"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43D18718-CD5C-4FB3-899B-116D3FCB44B1}">
      <dgm:prSet phldrT="[Text]"/>
      <dgm:spPr/>
      <dgm:t>
        <a:bodyPr/>
        <a:lstStyle/>
        <a:p>
          <a:r>
            <a:rPr lang="en-US" dirty="0"/>
            <a:t>Early </a:t>
          </a:r>
          <a:r>
            <a:rPr lang="en-US" b="1" dirty="0"/>
            <a:t>commitment</a:t>
          </a:r>
          <a:r>
            <a:rPr lang="en-US" dirty="0"/>
            <a:t> of state financial aid to eligible 7</a:t>
          </a:r>
          <a:r>
            <a:rPr lang="en-US" baseline="30000" dirty="0"/>
            <a:t>th</a:t>
          </a:r>
          <a:r>
            <a:rPr lang="en-US" dirty="0"/>
            <a:t> </a:t>
          </a:r>
          <a:r>
            <a:rPr lang="en-US" b="1" dirty="0"/>
            <a:t>and</a:t>
          </a:r>
          <a:r>
            <a:rPr lang="en-US" dirty="0"/>
            <a:t> 8</a:t>
          </a:r>
          <a:r>
            <a:rPr lang="en-US" baseline="30000" dirty="0"/>
            <a:t>th</a:t>
          </a:r>
          <a:r>
            <a:rPr lang="en-US" dirty="0"/>
            <a:t> grade students who apply by June 30</a:t>
          </a:r>
          <a:r>
            <a:rPr lang="en-US" baseline="30000" dirty="0"/>
            <a:t>th</a:t>
          </a:r>
          <a:r>
            <a:rPr lang="en-US" dirty="0"/>
            <a:t> of 8</a:t>
          </a:r>
          <a:r>
            <a:rPr lang="en-US" baseline="30000" dirty="0"/>
            <a:t>th</a:t>
          </a:r>
          <a:r>
            <a:rPr lang="en-US" dirty="0"/>
            <a:t> grade.</a:t>
          </a:r>
        </a:p>
      </dgm:t>
    </dgm:pt>
    <dgm:pt modelId="{24A59B6F-5674-4637-8E58-1E551FB218A1}" type="parTrans" cxnId="{BF2D5485-F1E4-4CF8-BEEC-B5D0FE3D4E05}">
      <dgm:prSet/>
      <dgm:spPr/>
      <dgm:t>
        <a:bodyPr/>
        <a:lstStyle/>
        <a:p>
          <a:endParaRPr lang="en-US"/>
        </a:p>
      </dgm:t>
    </dgm:pt>
    <dgm:pt modelId="{86051338-32B9-464D-9AB0-5E7C8BEB299F}" type="sibTrans" cxnId="{BF2D5485-F1E4-4CF8-BEEC-B5D0FE3D4E05}">
      <dgm:prSet/>
      <dgm:spPr/>
      <dgm:t>
        <a:bodyPr/>
        <a:lstStyle/>
        <a:p>
          <a:endParaRPr lang="en-US"/>
        </a:p>
      </dgm:t>
    </dgm:pt>
    <dgm:pt modelId="{1FC819BC-0D44-4EA2-BB04-8901B15DBA34}">
      <dgm:prSet phldrT="[Text]"/>
      <dgm:spPr/>
      <dgm:t>
        <a:bodyPr/>
        <a:lstStyle/>
        <a:p>
          <a:r>
            <a:rPr lang="en-US" b="1" dirty="0"/>
            <a:t>Combines</a:t>
          </a:r>
          <a:r>
            <a:rPr lang="en-US" dirty="0"/>
            <a:t> with other state financial aid to cover the average cost of tuition (at comparable public college rates), some fees, and a small book allowance = </a:t>
          </a:r>
          <a:r>
            <a:rPr lang="en-US" b="1" dirty="0"/>
            <a:t>commitment. </a:t>
          </a:r>
          <a:endParaRPr lang="en-US" dirty="0"/>
        </a:p>
      </dgm:t>
    </dgm:pt>
    <dgm:pt modelId="{84B5E11B-E027-4EE9-AC5F-2D6B3F8C169C}" type="parTrans" cxnId="{25C9604E-3306-46FF-BF5D-36A9A0631098}">
      <dgm:prSet/>
      <dgm:spPr/>
      <dgm:t>
        <a:bodyPr/>
        <a:lstStyle/>
        <a:p>
          <a:endParaRPr lang="en-US"/>
        </a:p>
      </dgm:t>
    </dgm:pt>
    <dgm:pt modelId="{7F66B284-5A76-4984-AD9C-082ECF183A3B}" type="sibTrans" cxnId="{25C9604E-3306-46FF-BF5D-36A9A0631098}">
      <dgm:prSet/>
      <dgm:spPr/>
      <dgm:t>
        <a:bodyPr/>
        <a:lstStyle/>
        <a:p>
          <a:endParaRPr lang="en-US"/>
        </a:p>
      </dgm:t>
    </dgm:pt>
    <dgm:pt modelId="{80CF6681-A9D7-48FB-AF6B-D6CEDDE2989A}">
      <dgm:prSet phldrT="[Text]"/>
      <dgm:spPr/>
      <dgm:t>
        <a:bodyPr/>
        <a:lstStyle/>
        <a:p>
          <a:r>
            <a:rPr lang="en-US" dirty="0"/>
            <a:t>Can be used at </a:t>
          </a:r>
          <a:r>
            <a:rPr lang="en-US" b="1" dirty="0"/>
            <a:t>over 60 </a:t>
          </a:r>
          <a:r>
            <a:rPr lang="en-US" dirty="0"/>
            <a:t>two- and four-year public and private colleges and universities. </a:t>
          </a:r>
        </a:p>
      </dgm:t>
    </dgm:pt>
    <dgm:pt modelId="{582AAA5E-72C7-4247-A179-0161B2F70C33}" type="parTrans" cxnId="{272462AE-0DD8-4FFA-A7AB-0BCCF426A996}">
      <dgm:prSet/>
      <dgm:spPr/>
      <dgm:t>
        <a:bodyPr/>
        <a:lstStyle/>
        <a:p>
          <a:endParaRPr lang="en-US"/>
        </a:p>
      </dgm:t>
    </dgm:pt>
    <dgm:pt modelId="{69EB67BA-7473-416E-A781-C77396CC0B5E}" type="sibTrans" cxnId="{272462AE-0DD8-4FFA-A7AB-0BCCF426A996}">
      <dgm:prSet/>
      <dgm:spPr/>
      <dgm:t>
        <a:bodyPr/>
        <a:lstStyle/>
        <a:p>
          <a:endParaRPr lang="en-US"/>
        </a:p>
      </dgm:t>
    </dgm:pt>
    <dgm:pt modelId="{22260BDD-32CF-42C3-AFF9-61F2D22487C3}" type="pres">
      <dgm:prSet presAssocID="{96A7BDA4-271A-4E07-8F76-017B7EF9B6EC}" presName="linearFlow" presStyleCnt="0">
        <dgm:presLayoutVars>
          <dgm:dir/>
          <dgm:resizeHandles val="exact"/>
        </dgm:presLayoutVars>
      </dgm:prSet>
      <dgm:spPr/>
    </dgm:pt>
    <dgm:pt modelId="{7D69934E-EEE6-4189-8CAC-4485FE0A8D34}" type="pres">
      <dgm:prSet presAssocID="{43D18718-CD5C-4FB3-899B-116D3FCB44B1}" presName="composite" presStyleCnt="0"/>
      <dgm:spPr/>
    </dgm:pt>
    <dgm:pt modelId="{2A1D734E-5E76-441E-B2DF-2E6221586481}" type="pres">
      <dgm:prSet presAssocID="{43D18718-CD5C-4FB3-899B-116D3FCB44B1}"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58DD492E-4206-4888-838E-ADF205B5445D}" type="pres">
      <dgm:prSet presAssocID="{43D18718-CD5C-4FB3-899B-116D3FCB44B1}" presName="txShp" presStyleLbl="node1" presStyleIdx="0" presStyleCnt="3" custLinFactNeighborX="-3800" custLinFactNeighborY="-2806">
        <dgm:presLayoutVars>
          <dgm:bulletEnabled val="1"/>
        </dgm:presLayoutVars>
      </dgm:prSet>
      <dgm:spPr/>
    </dgm:pt>
    <dgm:pt modelId="{8E678BA4-DCA4-4460-B9C2-8226662F0431}" type="pres">
      <dgm:prSet presAssocID="{86051338-32B9-464D-9AB0-5E7C8BEB299F}" presName="spacing" presStyleCnt="0"/>
      <dgm:spPr/>
    </dgm:pt>
    <dgm:pt modelId="{931510B4-58BE-4FC3-8FC4-529BA5062C5D}" type="pres">
      <dgm:prSet presAssocID="{1FC819BC-0D44-4EA2-BB04-8901B15DBA34}" presName="composite" presStyleCnt="0"/>
      <dgm:spPr/>
    </dgm:pt>
    <dgm:pt modelId="{08F0A0B3-273B-455C-83F9-1537F6D39DEB}" type="pres">
      <dgm:prSet presAssocID="{1FC819BC-0D44-4EA2-BB04-8901B15DBA34}"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FBF88F4D-CD2D-4D25-8BE0-B21C1F9DF004}" type="pres">
      <dgm:prSet presAssocID="{1FC819BC-0D44-4EA2-BB04-8901B15DBA34}" presName="txShp" presStyleLbl="node1" presStyleIdx="1" presStyleCnt="3">
        <dgm:presLayoutVars>
          <dgm:bulletEnabled val="1"/>
        </dgm:presLayoutVars>
      </dgm:prSet>
      <dgm:spPr/>
    </dgm:pt>
    <dgm:pt modelId="{8D938A82-9304-40C5-9EC2-041638FB77AB}" type="pres">
      <dgm:prSet presAssocID="{7F66B284-5A76-4984-AD9C-082ECF183A3B}" presName="spacing" presStyleCnt="0"/>
      <dgm:spPr/>
    </dgm:pt>
    <dgm:pt modelId="{AE15EFB8-6088-4DA8-9EE7-48618EAE3D21}" type="pres">
      <dgm:prSet presAssocID="{80CF6681-A9D7-48FB-AF6B-D6CEDDE2989A}" presName="composite" presStyleCnt="0"/>
      <dgm:spPr/>
    </dgm:pt>
    <dgm:pt modelId="{0690A91C-7278-4B33-9784-E56A0B11AB3F}" type="pres">
      <dgm:prSet presAssocID="{80CF6681-A9D7-48FB-AF6B-D6CEDDE2989A}"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5334D812-40FE-4F29-8B2C-FB8C60273791}" type="pres">
      <dgm:prSet presAssocID="{80CF6681-A9D7-48FB-AF6B-D6CEDDE2989A}" presName="txShp" presStyleLbl="node1" presStyleIdx="2" presStyleCnt="3">
        <dgm:presLayoutVars>
          <dgm:bulletEnabled val="1"/>
        </dgm:presLayoutVars>
      </dgm:prSet>
      <dgm:spPr/>
    </dgm:pt>
  </dgm:ptLst>
  <dgm:cxnLst>
    <dgm:cxn modelId="{25C9604E-3306-46FF-BF5D-36A9A0631098}" srcId="{96A7BDA4-271A-4E07-8F76-017B7EF9B6EC}" destId="{1FC819BC-0D44-4EA2-BB04-8901B15DBA34}" srcOrd="1" destOrd="0" parTransId="{84B5E11B-E027-4EE9-AC5F-2D6B3F8C169C}" sibTransId="{7F66B284-5A76-4984-AD9C-082ECF183A3B}"/>
    <dgm:cxn modelId="{0ECE7A51-40E5-4947-9076-B10532B44FF8}" type="presOf" srcId="{1FC819BC-0D44-4EA2-BB04-8901B15DBA34}" destId="{FBF88F4D-CD2D-4D25-8BE0-B21C1F9DF004}" srcOrd="0" destOrd="0" presId="urn:microsoft.com/office/officeart/2005/8/layout/vList3"/>
    <dgm:cxn modelId="{7FB79559-F5F3-465E-8A11-0D1F0EDA6AC4}" type="presOf" srcId="{80CF6681-A9D7-48FB-AF6B-D6CEDDE2989A}" destId="{5334D812-40FE-4F29-8B2C-FB8C60273791}" srcOrd="0" destOrd="0" presId="urn:microsoft.com/office/officeart/2005/8/layout/vList3"/>
    <dgm:cxn modelId="{BF2D5485-F1E4-4CF8-BEEC-B5D0FE3D4E05}" srcId="{96A7BDA4-271A-4E07-8F76-017B7EF9B6EC}" destId="{43D18718-CD5C-4FB3-899B-116D3FCB44B1}" srcOrd="0" destOrd="0" parTransId="{24A59B6F-5674-4637-8E58-1E551FB218A1}" sibTransId="{86051338-32B9-464D-9AB0-5E7C8BEB299F}"/>
    <dgm:cxn modelId="{272462AE-0DD8-4FFA-A7AB-0BCCF426A996}" srcId="{96A7BDA4-271A-4E07-8F76-017B7EF9B6EC}" destId="{80CF6681-A9D7-48FB-AF6B-D6CEDDE2989A}" srcOrd="2" destOrd="0" parTransId="{582AAA5E-72C7-4247-A179-0161B2F70C33}" sibTransId="{69EB67BA-7473-416E-A781-C77396CC0B5E}"/>
    <dgm:cxn modelId="{9043F0BF-6014-420C-92CB-791A28085342}" type="presOf" srcId="{96A7BDA4-271A-4E07-8F76-017B7EF9B6EC}" destId="{22260BDD-32CF-42C3-AFF9-61F2D22487C3}" srcOrd="0" destOrd="0" presId="urn:microsoft.com/office/officeart/2005/8/layout/vList3"/>
    <dgm:cxn modelId="{3ACF50CD-779C-48B1-920F-A5A83E359301}" type="presOf" srcId="{43D18718-CD5C-4FB3-899B-116D3FCB44B1}" destId="{58DD492E-4206-4888-838E-ADF205B5445D}" srcOrd="0" destOrd="0" presId="urn:microsoft.com/office/officeart/2005/8/layout/vList3"/>
    <dgm:cxn modelId="{DD944DBA-4EDD-40E2-8A23-FD2C06EF45D2}" type="presParOf" srcId="{22260BDD-32CF-42C3-AFF9-61F2D22487C3}" destId="{7D69934E-EEE6-4189-8CAC-4485FE0A8D34}" srcOrd="0" destOrd="0" presId="urn:microsoft.com/office/officeart/2005/8/layout/vList3"/>
    <dgm:cxn modelId="{33A052CA-2C7D-457E-A628-3BE619532E2E}" type="presParOf" srcId="{7D69934E-EEE6-4189-8CAC-4485FE0A8D34}" destId="{2A1D734E-5E76-441E-B2DF-2E6221586481}" srcOrd="0" destOrd="0" presId="urn:microsoft.com/office/officeart/2005/8/layout/vList3"/>
    <dgm:cxn modelId="{6DDF9E1C-8608-4A80-9535-DEFA40C3B6E3}" type="presParOf" srcId="{7D69934E-EEE6-4189-8CAC-4485FE0A8D34}" destId="{58DD492E-4206-4888-838E-ADF205B5445D}" srcOrd="1" destOrd="0" presId="urn:microsoft.com/office/officeart/2005/8/layout/vList3"/>
    <dgm:cxn modelId="{0375D990-3154-4400-9DBD-6F7147EC90E2}" type="presParOf" srcId="{22260BDD-32CF-42C3-AFF9-61F2D22487C3}" destId="{8E678BA4-DCA4-4460-B9C2-8226662F0431}" srcOrd="1" destOrd="0" presId="urn:microsoft.com/office/officeart/2005/8/layout/vList3"/>
    <dgm:cxn modelId="{6B1B9B46-156F-46A5-8ED7-650AC3BB11BC}" type="presParOf" srcId="{22260BDD-32CF-42C3-AFF9-61F2D22487C3}" destId="{931510B4-58BE-4FC3-8FC4-529BA5062C5D}" srcOrd="2" destOrd="0" presId="urn:microsoft.com/office/officeart/2005/8/layout/vList3"/>
    <dgm:cxn modelId="{14DC21B8-AA51-461C-95FF-AD378D4AF3AA}" type="presParOf" srcId="{931510B4-58BE-4FC3-8FC4-529BA5062C5D}" destId="{08F0A0B3-273B-455C-83F9-1537F6D39DEB}" srcOrd="0" destOrd="0" presId="urn:microsoft.com/office/officeart/2005/8/layout/vList3"/>
    <dgm:cxn modelId="{8E446A9E-E2B9-4865-A063-472CDCAEBAC0}" type="presParOf" srcId="{931510B4-58BE-4FC3-8FC4-529BA5062C5D}" destId="{FBF88F4D-CD2D-4D25-8BE0-B21C1F9DF004}" srcOrd="1" destOrd="0" presId="urn:microsoft.com/office/officeart/2005/8/layout/vList3"/>
    <dgm:cxn modelId="{18D9B8E7-525D-44DB-B2AC-53F8C7E9622A}" type="presParOf" srcId="{22260BDD-32CF-42C3-AFF9-61F2D22487C3}" destId="{8D938A82-9304-40C5-9EC2-041638FB77AB}" srcOrd="3" destOrd="0" presId="urn:microsoft.com/office/officeart/2005/8/layout/vList3"/>
    <dgm:cxn modelId="{87D105C7-833B-48EB-BC47-D641C9D312ED}" type="presParOf" srcId="{22260BDD-32CF-42C3-AFF9-61F2D22487C3}" destId="{AE15EFB8-6088-4DA8-9EE7-48618EAE3D21}" srcOrd="4" destOrd="0" presId="urn:microsoft.com/office/officeart/2005/8/layout/vList3"/>
    <dgm:cxn modelId="{BBB9355F-D8EA-4259-985D-CB2D468D4393}" type="presParOf" srcId="{AE15EFB8-6088-4DA8-9EE7-48618EAE3D21}" destId="{0690A91C-7278-4B33-9784-E56A0B11AB3F}" srcOrd="0" destOrd="0" presId="urn:microsoft.com/office/officeart/2005/8/layout/vList3"/>
    <dgm:cxn modelId="{0FA5A5F3-DDF7-4250-8556-03A4956B9AA6}" type="presParOf" srcId="{AE15EFB8-6088-4DA8-9EE7-48618EAE3D21}" destId="{5334D812-40FE-4F29-8B2C-FB8C6027379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5BC87-F195-4EF9-B0A0-C8BDA82E446A}" type="doc">
      <dgm:prSet loTypeId="urn:microsoft.com/office/officeart/2005/8/layout/hList6" loCatId="list" qsTypeId="urn:microsoft.com/office/officeart/2005/8/quickstyle/simple1" qsCatId="simple" csTypeId="urn:microsoft.com/office/officeart/2005/8/colors/colorful3" csCatId="colorful" phldr="1"/>
      <dgm:spPr/>
    </dgm:pt>
    <dgm:pt modelId="{D589F984-214B-4928-8FAC-6272326CA42B}">
      <dgm:prSet phldrT="[Text]"/>
      <dgm:spPr/>
      <dgm:t>
        <a:bodyPr/>
        <a:lstStyle/>
        <a:p>
          <a:r>
            <a:rPr lang="en-US" dirty="0"/>
            <a:t>Family income meets the minimum on the MFI Chart.	</a:t>
          </a:r>
        </a:p>
      </dgm:t>
    </dgm:pt>
    <dgm:pt modelId="{0233C6C8-6EA8-4602-B8E6-2EE6FAEDD09B}" type="parTrans" cxnId="{4DCD8873-05A4-45FE-B209-7246B2BE508E}">
      <dgm:prSet/>
      <dgm:spPr/>
      <dgm:t>
        <a:bodyPr/>
        <a:lstStyle/>
        <a:p>
          <a:endParaRPr lang="en-US"/>
        </a:p>
      </dgm:t>
    </dgm:pt>
    <dgm:pt modelId="{101689DA-A2A8-4EC9-9700-A82AD12EACE7}" type="sibTrans" cxnId="{4DCD8873-05A4-45FE-B209-7246B2BE508E}">
      <dgm:prSet/>
      <dgm:spPr/>
      <dgm:t>
        <a:bodyPr/>
        <a:lstStyle/>
        <a:p>
          <a:endParaRPr lang="en-US"/>
        </a:p>
      </dgm:t>
    </dgm:pt>
    <dgm:pt modelId="{57F47461-50D3-42A4-BC42-74AC2B2F18ED}">
      <dgm:prSet phldrT="[Text]"/>
      <dgm:spPr/>
      <dgm:t>
        <a:bodyPr/>
        <a:lstStyle/>
        <a:p>
          <a:r>
            <a:rPr lang="en-US" dirty="0"/>
            <a:t>Student is a foster youth, at any point in time between grade 7 and age 21.</a:t>
          </a:r>
        </a:p>
      </dgm:t>
    </dgm:pt>
    <dgm:pt modelId="{7A9D9069-4C34-4D5A-BE9B-128B3F48A9AA}" type="parTrans" cxnId="{969A944E-8254-430B-A6E3-71B058CF11AB}">
      <dgm:prSet/>
      <dgm:spPr/>
      <dgm:t>
        <a:bodyPr/>
        <a:lstStyle/>
        <a:p>
          <a:endParaRPr lang="en-US"/>
        </a:p>
      </dgm:t>
    </dgm:pt>
    <dgm:pt modelId="{FF0A9DF0-F755-416B-A36A-1E8047F07241}" type="sibTrans" cxnId="{969A944E-8254-430B-A6E3-71B058CF11AB}">
      <dgm:prSet/>
      <dgm:spPr/>
      <dgm:t>
        <a:bodyPr/>
        <a:lstStyle/>
        <a:p>
          <a:endParaRPr lang="en-US"/>
        </a:p>
      </dgm:t>
    </dgm:pt>
    <dgm:pt modelId="{FA306A82-9E86-4829-94E8-114A2F4E441F}">
      <dgm:prSet phldrT="[Text]"/>
      <dgm:spPr/>
      <dgm:t>
        <a:bodyPr/>
        <a:lstStyle/>
        <a:p>
          <a:r>
            <a:rPr lang="en-US" dirty="0"/>
            <a:t>Student’s family receives TANF benefits. </a:t>
          </a:r>
        </a:p>
      </dgm:t>
    </dgm:pt>
    <dgm:pt modelId="{2BC6BFF8-31A1-444D-B32F-80E1EC8DFC79}" type="parTrans" cxnId="{98A82B41-2DFE-4563-ADD7-EF1DA4231217}">
      <dgm:prSet/>
      <dgm:spPr/>
      <dgm:t>
        <a:bodyPr/>
        <a:lstStyle/>
        <a:p>
          <a:endParaRPr lang="en-US"/>
        </a:p>
      </dgm:t>
    </dgm:pt>
    <dgm:pt modelId="{BA14AB2E-967B-4952-B53D-BACF834A2A07}" type="sibTrans" cxnId="{98A82B41-2DFE-4563-ADD7-EF1DA4231217}">
      <dgm:prSet/>
      <dgm:spPr/>
      <dgm:t>
        <a:bodyPr/>
        <a:lstStyle/>
        <a:p>
          <a:endParaRPr lang="en-US"/>
        </a:p>
      </dgm:t>
    </dgm:pt>
    <dgm:pt modelId="{12294AD5-C9B3-4B36-98E1-D0848F032717}" type="pres">
      <dgm:prSet presAssocID="{5335BC87-F195-4EF9-B0A0-C8BDA82E446A}" presName="Name0" presStyleCnt="0">
        <dgm:presLayoutVars>
          <dgm:dir/>
          <dgm:resizeHandles val="exact"/>
        </dgm:presLayoutVars>
      </dgm:prSet>
      <dgm:spPr/>
    </dgm:pt>
    <dgm:pt modelId="{DB62E12B-96E6-44A3-A9CF-586F678EDD86}" type="pres">
      <dgm:prSet presAssocID="{D589F984-214B-4928-8FAC-6272326CA42B}" presName="node" presStyleLbl="node1" presStyleIdx="0" presStyleCnt="3">
        <dgm:presLayoutVars>
          <dgm:bulletEnabled val="1"/>
        </dgm:presLayoutVars>
      </dgm:prSet>
      <dgm:spPr/>
    </dgm:pt>
    <dgm:pt modelId="{49EF55A6-957F-4613-AD3E-69B826BA5996}" type="pres">
      <dgm:prSet presAssocID="{101689DA-A2A8-4EC9-9700-A82AD12EACE7}" presName="sibTrans" presStyleCnt="0"/>
      <dgm:spPr/>
    </dgm:pt>
    <dgm:pt modelId="{71BEAC65-E364-44C7-AD8C-1D1BA045DE44}" type="pres">
      <dgm:prSet presAssocID="{57F47461-50D3-42A4-BC42-74AC2B2F18ED}" presName="node" presStyleLbl="node1" presStyleIdx="1" presStyleCnt="3">
        <dgm:presLayoutVars>
          <dgm:bulletEnabled val="1"/>
        </dgm:presLayoutVars>
      </dgm:prSet>
      <dgm:spPr/>
    </dgm:pt>
    <dgm:pt modelId="{2D40420F-A327-4C9D-8479-E3DEECC6580C}" type="pres">
      <dgm:prSet presAssocID="{FF0A9DF0-F755-416B-A36A-1E8047F07241}" presName="sibTrans" presStyleCnt="0"/>
      <dgm:spPr/>
    </dgm:pt>
    <dgm:pt modelId="{40F20B31-963C-4CF0-8930-49B66A268451}" type="pres">
      <dgm:prSet presAssocID="{FA306A82-9E86-4829-94E8-114A2F4E441F}" presName="node" presStyleLbl="node1" presStyleIdx="2" presStyleCnt="3">
        <dgm:presLayoutVars>
          <dgm:bulletEnabled val="1"/>
        </dgm:presLayoutVars>
      </dgm:prSet>
      <dgm:spPr/>
    </dgm:pt>
  </dgm:ptLst>
  <dgm:cxnLst>
    <dgm:cxn modelId="{DF112C38-8E06-4888-8BDD-9635BFC99B84}" type="presOf" srcId="{D589F984-214B-4928-8FAC-6272326CA42B}" destId="{DB62E12B-96E6-44A3-A9CF-586F678EDD86}" srcOrd="0" destOrd="0" presId="urn:microsoft.com/office/officeart/2005/8/layout/hList6"/>
    <dgm:cxn modelId="{98A82B41-2DFE-4563-ADD7-EF1DA4231217}" srcId="{5335BC87-F195-4EF9-B0A0-C8BDA82E446A}" destId="{FA306A82-9E86-4829-94E8-114A2F4E441F}" srcOrd="2" destOrd="0" parTransId="{2BC6BFF8-31A1-444D-B32F-80E1EC8DFC79}" sibTransId="{BA14AB2E-967B-4952-B53D-BACF834A2A07}"/>
    <dgm:cxn modelId="{99724266-B1C0-473F-BB0C-2BC5B0F8C235}" type="presOf" srcId="{57F47461-50D3-42A4-BC42-74AC2B2F18ED}" destId="{71BEAC65-E364-44C7-AD8C-1D1BA045DE44}" srcOrd="0" destOrd="0" presId="urn:microsoft.com/office/officeart/2005/8/layout/hList6"/>
    <dgm:cxn modelId="{34721E6A-8B16-4017-BAFE-F522C90A7E55}" type="presOf" srcId="{5335BC87-F195-4EF9-B0A0-C8BDA82E446A}" destId="{12294AD5-C9B3-4B36-98E1-D0848F032717}" srcOrd="0" destOrd="0" presId="urn:microsoft.com/office/officeart/2005/8/layout/hList6"/>
    <dgm:cxn modelId="{969A944E-8254-430B-A6E3-71B058CF11AB}" srcId="{5335BC87-F195-4EF9-B0A0-C8BDA82E446A}" destId="{57F47461-50D3-42A4-BC42-74AC2B2F18ED}" srcOrd="1" destOrd="0" parTransId="{7A9D9069-4C34-4D5A-BE9B-128B3F48A9AA}" sibTransId="{FF0A9DF0-F755-416B-A36A-1E8047F07241}"/>
    <dgm:cxn modelId="{4DCD8873-05A4-45FE-B209-7246B2BE508E}" srcId="{5335BC87-F195-4EF9-B0A0-C8BDA82E446A}" destId="{D589F984-214B-4928-8FAC-6272326CA42B}" srcOrd="0" destOrd="0" parTransId="{0233C6C8-6EA8-4602-B8E6-2EE6FAEDD09B}" sibTransId="{101689DA-A2A8-4EC9-9700-A82AD12EACE7}"/>
    <dgm:cxn modelId="{52924DE4-78C6-4CBC-980D-125F5CC1EF07}" type="presOf" srcId="{FA306A82-9E86-4829-94E8-114A2F4E441F}" destId="{40F20B31-963C-4CF0-8930-49B66A268451}" srcOrd="0" destOrd="0" presId="urn:microsoft.com/office/officeart/2005/8/layout/hList6"/>
    <dgm:cxn modelId="{220F3E17-0BC3-41BF-BAC2-B57E81069B76}" type="presParOf" srcId="{12294AD5-C9B3-4B36-98E1-D0848F032717}" destId="{DB62E12B-96E6-44A3-A9CF-586F678EDD86}" srcOrd="0" destOrd="0" presId="urn:microsoft.com/office/officeart/2005/8/layout/hList6"/>
    <dgm:cxn modelId="{A9027AFD-F26D-45E3-8483-810F4CEE5BD5}" type="presParOf" srcId="{12294AD5-C9B3-4B36-98E1-D0848F032717}" destId="{49EF55A6-957F-4613-AD3E-69B826BA5996}" srcOrd="1" destOrd="0" presId="urn:microsoft.com/office/officeart/2005/8/layout/hList6"/>
    <dgm:cxn modelId="{B999A089-7576-425A-AFC1-4117273495A2}" type="presParOf" srcId="{12294AD5-C9B3-4B36-98E1-D0848F032717}" destId="{71BEAC65-E364-44C7-AD8C-1D1BA045DE44}" srcOrd="2" destOrd="0" presId="urn:microsoft.com/office/officeart/2005/8/layout/hList6"/>
    <dgm:cxn modelId="{3CB9A755-7053-4CF5-9C3C-F062061E4675}" type="presParOf" srcId="{12294AD5-C9B3-4B36-98E1-D0848F032717}" destId="{2D40420F-A327-4C9D-8479-E3DEECC6580C}" srcOrd="3" destOrd="0" presId="urn:microsoft.com/office/officeart/2005/8/layout/hList6"/>
    <dgm:cxn modelId="{6D45157A-AFBE-4503-BCD1-AB903C5B76BC}" type="presParOf" srcId="{12294AD5-C9B3-4B36-98E1-D0848F032717}" destId="{40F20B31-963C-4CF0-8930-49B66A26845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3E7AD-623B-44B1-8C50-1038544AD421}" type="doc">
      <dgm:prSet loTypeId="urn:microsoft.com/office/officeart/2005/8/layout/process4" loCatId="list" qsTypeId="urn:microsoft.com/office/officeart/2005/8/quickstyle/simple1" qsCatId="simple" csTypeId="urn:microsoft.com/office/officeart/2005/8/colors/colorful1" csCatId="colorful" phldr="1"/>
      <dgm:spPr/>
    </dgm:pt>
    <dgm:pt modelId="{88F6C244-C179-4999-BE85-B50A035A740E}">
      <dgm:prSet phldrT="[Text]"/>
      <dgm:spPr/>
      <dgm:t>
        <a:bodyPr/>
        <a:lstStyle/>
        <a:p>
          <a:pPr algn="l"/>
          <a:r>
            <a:rPr lang="en-US" dirty="0">
              <a:latin typeface="Tw Cen MT" panose="020B0602020104020603" pitchFamily="34" charset="0"/>
            </a:rPr>
            <a:t>Must enroll in college within 1 year of high school graduation, 1 earned credit meets this requirement. </a:t>
          </a:r>
          <a:endParaRPr lang="en-US" dirty="0"/>
        </a:p>
      </dgm:t>
    </dgm:pt>
    <dgm:pt modelId="{B3026EF7-E1B4-4266-9BB4-BEAA009DF081}" type="parTrans" cxnId="{3DA53F64-A1D1-4E9F-B515-B34E80BF1D1E}">
      <dgm:prSet/>
      <dgm:spPr/>
      <dgm:t>
        <a:bodyPr/>
        <a:lstStyle/>
        <a:p>
          <a:endParaRPr lang="en-US"/>
        </a:p>
      </dgm:t>
    </dgm:pt>
    <dgm:pt modelId="{792E85D1-624A-488C-B8DA-56294939AD3C}" type="sibTrans" cxnId="{3DA53F64-A1D1-4E9F-B515-B34E80BF1D1E}">
      <dgm:prSet/>
      <dgm:spPr/>
      <dgm:t>
        <a:bodyPr/>
        <a:lstStyle/>
        <a:p>
          <a:endParaRPr lang="en-US"/>
        </a:p>
      </dgm:t>
    </dgm:pt>
    <dgm:pt modelId="{B6E07D68-DF2F-4CC2-B494-638B9CE14863}">
      <dgm:prSet/>
      <dgm:spPr/>
      <dgm:t>
        <a:bodyPr/>
        <a:lstStyle/>
        <a:p>
          <a:pPr algn="l"/>
          <a:r>
            <a:rPr lang="en-US" dirty="0">
              <a:latin typeface="Tw Cen MT" panose="020B0602020104020603" pitchFamily="34" charset="0"/>
            </a:rPr>
            <a:t>Must be used within five year of HS graduation (Class of 2018’s CB scholarship expires in 2023).</a:t>
          </a:r>
        </a:p>
      </dgm:t>
    </dgm:pt>
    <dgm:pt modelId="{567C70EF-F4C9-48F4-B9D6-879C2E405556}" type="parTrans" cxnId="{1B47CD63-7828-42C8-9E02-0B9EC058B082}">
      <dgm:prSet/>
      <dgm:spPr/>
      <dgm:t>
        <a:bodyPr/>
        <a:lstStyle/>
        <a:p>
          <a:endParaRPr lang="en-US"/>
        </a:p>
      </dgm:t>
    </dgm:pt>
    <dgm:pt modelId="{5DDF8999-CCF2-4035-AD03-23BE50A46F26}" type="sibTrans" cxnId="{1B47CD63-7828-42C8-9E02-0B9EC058B082}">
      <dgm:prSet/>
      <dgm:spPr/>
      <dgm:t>
        <a:bodyPr/>
        <a:lstStyle/>
        <a:p>
          <a:endParaRPr lang="en-US"/>
        </a:p>
      </dgm:t>
    </dgm:pt>
    <dgm:pt modelId="{EC3AE108-2EAB-4C1A-B742-E942FCB01477}">
      <dgm:prSet/>
      <dgm:spPr/>
      <dgm:t>
        <a:bodyPr/>
        <a:lstStyle/>
        <a:p>
          <a:pPr algn="l"/>
          <a:r>
            <a:rPr lang="en-US" dirty="0">
              <a:latin typeface="Tw Cen MT" panose="020B0602020104020603" pitchFamily="34" charset="0"/>
            </a:rPr>
            <a:t>Remain “in good standing” with your college to maintain scholarship (GPA, honor code, etc.).</a:t>
          </a:r>
        </a:p>
      </dgm:t>
    </dgm:pt>
    <dgm:pt modelId="{B8B9E10C-2BF9-4AF5-A472-8DB86720FD02}" type="parTrans" cxnId="{F2C4FE93-EC5B-413C-9F1E-0F89A02FEBB9}">
      <dgm:prSet/>
      <dgm:spPr/>
      <dgm:t>
        <a:bodyPr/>
        <a:lstStyle/>
        <a:p>
          <a:endParaRPr lang="en-US"/>
        </a:p>
      </dgm:t>
    </dgm:pt>
    <dgm:pt modelId="{165F81A7-458F-4396-8D9A-79C8BFF52E25}" type="sibTrans" cxnId="{F2C4FE93-EC5B-413C-9F1E-0F89A02FEBB9}">
      <dgm:prSet/>
      <dgm:spPr/>
      <dgm:t>
        <a:bodyPr/>
        <a:lstStyle/>
        <a:p>
          <a:endParaRPr lang="en-US"/>
        </a:p>
      </dgm:t>
    </dgm:pt>
    <dgm:pt modelId="{9BD66B5C-BCE2-4542-A175-FC158838695F}">
      <dgm:prSet/>
      <dgm:spPr/>
      <dgm:t>
        <a:bodyPr/>
        <a:lstStyle/>
        <a:p>
          <a:pPr algn="l"/>
          <a:r>
            <a:rPr lang="en-US" dirty="0">
              <a:latin typeface="Tw Cen MT" panose="020B0602020104020603" pitchFamily="34" charset="0"/>
            </a:rPr>
            <a:t>File the FAFSA or WASFA early every year in college.</a:t>
          </a:r>
        </a:p>
      </dgm:t>
    </dgm:pt>
    <dgm:pt modelId="{3225EFA9-A053-43EF-B18E-15C8DE506E21}" type="parTrans" cxnId="{24C13AD0-C666-4273-8953-7C3F23D83BB9}">
      <dgm:prSet/>
      <dgm:spPr/>
      <dgm:t>
        <a:bodyPr/>
        <a:lstStyle/>
        <a:p>
          <a:endParaRPr lang="en-US"/>
        </a:p>
      </dgm:t>
    </dgm:pt>
    <dgm:pt modelId="{DBDF1278-675F-4547-BC32-96F9363F83FC}" type="sibTrans" cxnId="{24C13AD0-C666-4273-8953-7C3F23D83BB9}">
      <dgm:prSet/>
      <dgm:spPr/>
      <dgm:t>
        <a:bodyPr/>
        <a:lstStyle/>
        <a:p>
          <a:endParaRPr lang="en-US"/>
        </a:p>
      </dgm:t>
    </dgm:pt>
    <dgm:pt modelId="{3ADF3243-CE11-45EE-8333-38E5591C0A7B}">
      <dgm:prSet/>
      <dgm:spPr/>
      <dgm:t>
        <a:bodyPr/>
        <a:lstStyle/>
        <a:p>
          <a:pPr algn="l"/>
          <a:r>
            <a:rPr lang="en-US" dirty="0">
              <a:latin typeface="Tw Cen MT" panose="020B0602020104020603" pitchFamily="34" charset="0"/>
            </a:rPr>
            <a:t>Ineligible one year? File the next year - Income eligibility assessed each year of college.</a:t>
          </a:r>
        </a:p>
      </dgm:t>
    </dgm:pt>
    <dgm:pt modelId="{F51F7F00-E2EE-4096-BE08-C69964CCFE92}" type="parTrans" cxnId="{3B330328-DB18-4785-AC77-7E0BD093CDE9}">
      <dgm:prSet/>
      <dgm:spPr/>
      <dgm:t>
        <a:bodyPr/>
        <a:lstStyle/>
        <a:p>
          <a:endParaRPr lang="en-US"/>
        </a:p>
      </dgm:t>
    </dgm:pt>
    <dgm:pt modelId="{4023AB97-6595-45EA-A719-3DFE0863C01A}" type="sibTrans" cxnId="{3B330328-DB18-4785-AC77-7E0BD093CDE9}">
      <dgm:prSet/>
      <dgm:spPr/>
      <dgm:t>
        <a:bodyPr/>
        <a:lstStyle/>
        <a:p>
          <a:endParaRPr lang="en-US"/>
        </a:p>
      </dgm:t>
    </dgm:pt>
    <dgm:pt modelId="{E92EA8D4-44AD-427C-9932-927C052798D6}" type="pres">
      <dgm:prSet presAssocID="{8DD3E7AD-623B-44B1-8C50-1038544AD421}" presName="Name0" presStyleCnt="0">
        <dgm:presLayoutVars>
          <dgm:dir/>
          <dgm:animLvl val="lvl"/>
          <dgm:resizeHandles val="exact"/>
        </dgm:presLayoutVars>
      </dgm:prSet>
      <dgm:spPr/>
    </dgm:pt>
    <dgm:pt modelId="{DCFE2F1B-96DE-4314-B58D-CF19E9F6D343}" type="pres">
      <dgm:prSet presAssocID="{3ADF3243-CE11-45EE-8333-38E5591C0A7B}" presName="boxAndChildren" presStyleCnt="0"/>
      <dgm:spPr/>
    </dgm:pt>
    <dgm:pt modelId="{80EF1C94-54F9-4612-ABB6-6882C950C33D}" type="pres">
      <dgm:prSet presAssocID="{3ADF3243-CE11-45EE-8333-38E5591C0A7B}" presName="parentTextBox" presStyleLbl="node1" presStyleIdx="0" presStyleCnt="5"/>
      <dgm:spPr/>
    </dgm:pt>
    <dgm:pt modelId="{E4D79835-B18E-4C44-AD0D-6719DB2130C3}" type="pres">
      <dgm:prSet presAssocID="{DBDF1278-675F-4547-BC32-96F9363F83FC}" presName="sp" presStyleCnt="0"/>
      <dgm:spPr/>
    </dgm:pt>
    <dgm:pt modelId="{4B7035D7-8175-4AEC-880B-7161DB8D3B9E}" type="pres">
      <dgm:prSet presAssocID="{9BD66B5C-BCE2-4542-A175-FC158838695F}" presName="arrowAndChildren" presStyleCnt="0"/>
      <dgm:spPr/>
    </dgm:pt>
    <dgm:pt modelId="{D0631799-C870-4673-90D4-B45DBD0A5FF1}" type="pres">
      <dgm:prSet presAssocID="{9BD66B5C-BCE2-4542-A175-FC158838695F}" presName="parentTextArrow" presStyleLbl="node1" presStyleIdx="1" presStyleCnt="5"/>
      <dgm:spPr/>
    </dgm:pt>
    <dgm:pt modelId="{374C0D8E-8244-49A9-8116-0BD4F998402E}" type="pres">
      <dgm:prSet presAssocID="{165F81A7-458F-4396-8D9A-79C8BFF52E25}" presName="sp" presStyleCnt="0"/>
      <dgm:spPr/>
    </dgm:pt>
    <dgm:pt modelId="{756839E0-478F-4E83-A47B-74577FD351E5}" type="pres">
      <dgm:prSet presAssocID="{EC3AE108-2EAB-4C1A-B742-E942FCB01477}" presName="arrowAndChildren" presStyleCnt="0"/>
      <dgm:spPr/>
    </dgm:pt>
    <dgm:pt modelId="{95F35C1A-8CD1-4462-9D98-6087295F4ECD}" type="pres">
      <dgm:prSet presAssocID="{EC3AE108-2EAB-4C1A-B742-E942FCB01477}" presName="parentTextArrow" presStyleLbl="node1" presStyleIdx="2" presStyleCnt="5"/>
      <dgm:spPr/>
    </dgm:pt>
    <dgm:pt modelId="{3D2FAEAD-4D4E-4350-AF89-E236579C3991}" type="pres">
      <dgm:prSet presAssocID="{5DDF8999-CCF2-4035-AD03-23BE50A46F26}" presName="sp" presStyleCnt="0"/>
      <dgm:spPr/>
    </dgm:pt>
    <dgm:pt modelId="{E51549AA-814C-4761-9CF3-58956BC6CD97}" type="pres">
      <dgm:prSet presAssocID="{B6E07D68-DF2F-4CC2-B494-638B9CE14863}" presName="arrowAndChildren" presStyleCnt="0"/>
      <dgm:spPr/>
    </dgm:pt>
    <dgm:pt modelId="{0E35F297-C652-417A-87AB-F44D4B83E5A5}" type="pres">
      <dgm:prSet presAssocID="{B6E07D68-DF2F-4CC2-B494-638B9CE14863}" presName="parentTextArrow" presStyleLbl="node1" presStyleIdx="3" presStyleCnt="5"/>
      <dgm:spPr/>
    </dgm:pt>
    <dgm:pt modelId="{31908560-8F97-4D67-9624-E9B7AA69DE46}" type="pres">
      <dgm:prSet presAssocID="{792E85D1-624A-488C-B8DA-56294939AD3C}" presName="sp" presStyleCnt="0"/>
      <dgm:spPr/>
    </dgm:pt>
    <dgm:pt modelId="{034DBE85-6126-4C49-AF39-22D5E8F042FF}" type="pres">
      <dgm:prSet presAssocID="{88F6C244-C179-4999-BE85-B50A035A740E}" presName="arrowAndChildren" presStyleCnt="0"/>
      <dgm:spPr/>
    </dgm:pt>
    <dgm:pt modelId="{612E145A-36EC-42A4-8BC3-CB70EA782EDE}" type="pres">
      <dgm:prSet presAssocID="{88F6C244-C179-4999-BE85-B50A035A740E}" presName="parentTextArrow" presStyleLbl="node1" presStyleIdx="4" presStyleCnt="5" custLinFactNeighborY="-221"/>
      <dgm:spPr/>
    </dgm:pt>
  </dgm:ptLst>
  <dgm:cxnLst>
    <dgm:cxn modelId="{4972960A-9B3C-4324-A2A9-E3CB903CE387}" type="presOf" srcId="{3ADF3243-CE11-45EE-8333-38E5591C0A7B}" destId="{80EF1C94-54F9-4612-ABB6-6882C950C33D}" srcOrd="0" destOrd="0" presId="urn:microsoft.com/office/officeart/2005/8/layout/process4"/>
    <dgm:cxn modelId="{3B330328-DB18-4785-AC77-7E0BD093CDE9}" srcId="{8DD3E7AD-623B-44B1-8C50-1038544AD421}" destId="{3ADF3243-CE11-45EE-8333-38E5591C0A7B}" srcOrd="4" destOrd="0" parTransId="{F51F7F00-E2EE-4096-BE08-C69964CCFE92}" sibTransId="{4023AB97-6595-45EA-A719-3DFE0863C01A}"/>
    <dgm:cxn modelId="{1BF03A2A-499B-4B82-B9EF-4A48FE9C0869}" type="presOf" srcId="{8DD3E7AD-623B-44B1-8C50-1038544AD421}" destId="{E92EA8D4-44AD-427C-9932-927C052798D6}" srcOrd="0" destOrd="0" presId="urn:microsoft.com/office/officeart/2005/8/layout/process4"/>
    <dgm:cxn modelId="{1B47CD63-7828-42C8-9E02-0B9EC058B082}" srcId="{8DD3E7AD-623B-44B1-8C50-1038544AD421}" destId="{B6E07D68-DF2F-4CC2-B494-638B9CE14863}" srcOrd="1" destOrd="0" parTransId="{567C70EF-F4C9-48F4-B9D6-879C2E405556}" sibTransId="{5DDF8999-CCF2-4035-AD03-23BE50A46F26}"/>
    <dgm:cxn modelId="{42C4FC63-F47A-4C98-8C53-8EC493D3754C}" type="presOf" srcId="{B6E07D68-DF2F-4CC2-B494-638B9CE14863}" destId="{0E35F297-C652-417A-87AB-F44D4B83E5A5}" srcOrd="0" destOrd="0" presId="urn:microsoft.com/office/officeart/2005/8/layout/process4"/>
    <dgm:cxn modelId="{3DA53F64-A1D1-4E9F-B515-B34E80BF1D1E}" srcId="{8DD3E7AD-623B-44B1-8C50-1038544AD421}" destId="{88F6C244-C179-4999-BE85-B50A035A740E}" srcOrd="0" destOrd="0" parTransId="{B3026EF7-E1B4-4266-9BB4-BEAA009DF081}" sibTransId="{792E85D1-624A-488C-B8DA-56294939AD3C}"/>
    <dgm:cxn modelId="{885C617F-72F0-4890-B52B-DA7F9978D587}" type="presOf" srcId="{9BD66B5C-BCE2-4542-A175-FC158838695F}" destId="{D0631799-C870-4673-90D4-B45DBD0A5FF1}" srcOrd="0" destOrd="0" presId="urn:microsoft.com/office/officeart/2005/8/layout/process4"/>
    <dgm:cxn modelId="{8A6E9D91-3C09-40A0-A09C-C80129E7707E}" type="presOf" srcId="{EC3AE108-2EAB-4C1A-B742-E942FCB01477}" destId="{95F35C1A-8CD1-4462-9D98-6087295F4ECD}" srcOrd="0" destOrd="0" presId="urn:microsoft.com/office/officeart/2005/8/layout/process4"/>
    <dgm:cxn modelId="{F2C4FE93-EC5B-413C-9F1E-0F89A02FEBB9}" srcId="{8DD3E7AD-623B-44B1-8C50-1038544AD421}" destId="{EC3AE108-2EAB-4C1A-B742-E942FCB01477}" srcOrd="2" destOrd="0" parTransId="{B8B9E10C-2BF9-4AF5-A472-8DB86720FD02}" sibTransId="{165F81A7-458F-4396-8D9A-79C8BFF52E25}"/>
    <dgm:cxn modelId="{B5FE88CF-8884-44C2-BBF0-1D53D015388E}" type="presOf" srcId="{88F6C244-C179-4999-BE85-B50A035A740E}" destId="{612E145A-36EC-42A4-8BC3-CB70EA782EDE}" srcOrd="0" destOrd="0" presId="urn:microsoft.com/office/officeart/2005/8/layout/process4"/>
    <dgm:cxn modelId="{24C13AD0-C666-4273-8953-7C3F23D83BB9}" srcId="{8DD3E7AD-623B-44B1-8C50-1038544AD421}" destId="{9BD66B5C-BCE2-4542-A175-FC158838695F}" srcOrd="3" destOrd="0" parTransId="{3225EFA9-A053-43EF-B18E-15C8DE506E21}" sibTransId="{DBDF1278-675F-4547-BC32-96F9363F83FC}"/>
    <dgm:cxn modelId="{0CAF07FA-D27A-41B4-9790-3C916B6183C4}" type="presParOf" srcId="{E92EA8D4-44AD-427C-9932-927C052798D6}" destId="{DCFE2F1B-96DE-4314-B58D-CF19E9F6D343}" srcOrd="0" destOrd="0" presId="urn:microsoft.com/office/officeart/2005/8/layout/process4"/>
    <dgm:cxn modelId="{490BD5A2-31E9-4A29-AB8E-E4AC825B2743}" type="presParOf" srcId="{DCFE2F1B-96DE-4314-B58D-CF19E9F6D343}" destId="{80EF1C94-54F9-4612-ABB6-6882C950C33D}" srcOrd="0" destOrd="0" presId="urn:microsoft.com/office/officeart/2005/8/layout/process4"/>
    <dgm:cxn modelId="{D58101EB-2085-4183-8C28-544E9D45C6D9}" type="presParOf" srcId="{E92EA8D4-44AD-427C-9932-927C052798D6}" destId="{E4D79835-B18E-4C44-AD0D-6719DB2130C3}" srcOrd="1" destOrd="0" presId="urn:microsoft.com/office/officeart/2005/8/layout/process4"/>
    <dgm:cxn modelId="{C6438935-084D-4D09-8161-39F7927478F9}" type="presParOf" srcId="{E92EA8D4-44AD-427C-9932-927C052798D6}" destId="{4B7035D7-8175-4AEC-880B-7161DB8D3B9E}" srcOrd="2" destOrd="0" presId="urn:microsoft.com/office/officeart/2005/8/layout/process4"/>
    <dgm:cxn modelId="{FEF6B02E-05ED-4300-99DB-268724F182D4}" type="presParOf" srcId="{4B7035D7-8175-4AEC-880B-7161DB8D3B9E}" destId="{D0631799-C870-4673-90D4-B45DBD0A5FF1}" srcOrd="0" destOrd="0" presId="urn:microsoft.com/office/officeart/2005/8/layout/process4"/>
    <dgm:cxn modelId="{96729D7E-8690-4DD2-922E-BAA8DA82A5A7}" type="presParOf" srcId="{E92EA8D4-44AD-427C-9932-927C052798D6}" destId="{374C0D8E-8244-49A9-8116-0BD4F998402E}" srcOrd="3" destOrd="0" presId="urn:microsoft.com/office/officeart/2005/8/layout/process4"/>
    <dgm:cxn modelId="{863A4D58-416E-4CB6-AADA-C942415B7CC7}" type="presParOf" srcId="{E92EA8D4-44AD-427C-9932-927C052798D6}" destId="{756839E0-478F-4E83-A47B-74577FD351E5}" srcOrd="4" destOrd="0" presId="urn:microsoft.com/office/officeart/2005/8/layout/process4"/>
    <dgm:cxn modelId="{12F07E41-0B81-41A5-89D2-33145C991DBD}" type="presParOf" srcId="{756839E0-478F-4E83-A47B-74577FD351E5}" destId="{95F35C1A-8CD1-4462-9D98-6087295F4ECD}" srcOrd="0" destOrd="0" presId="urn:microsoft.com/office/officeart/2005/8/layout/process4"/>
    <dgm:cxn modelId="{998C967B-DD43-4744-8D6C-1F9575B39E93}" type="presParOf" srcId="{E92EA8D4-44AD-427C-9932-927C052798D6}" destId="{3D2FAEAD-4D4E-4350-AF89-E236579C3991}" srcOrd="5" destOrd="0" presId="urn:microsoft.com/office/officeart/2005/8/layout/process4"/>
    <dgm:cxn modelId="{D0EB59A3-E058-4A13-ABBD-9E876BC916D1}" type="presParOf" srcId="{E92EA8D4-44AD-427C-9932-927C052798D6}" destId="{E51549AA-814C-4761-9CF3-58956BC6CD97}" srcOrd="6" destOrd="0" presId="urn:microsoft.com/office/officeart/2005/8/layout/process4"/>
    <dgm:cxn modelId="{520C293C-1811-4A87-92F0-0729C7C1BD8A}" type="presParOf" srcId="{E51549AA-814C-4761-9CF3-58956BC6CD97}" destId="{0E35F297-C652-417A-87AB-F44D4B83E5A5}" srcOrd="0" destOrd="0" presId="urn:microsoft.com/office/officeart/2005/8/layout/process4"/>
    <dgm:cxn modelId="{8FD5D80F-6413-4EAF-BB42-6C91E08145AA}" type="presParOf" srcId="{E92EA8D4-44AD-427C-9932-927C052798D6}" destId="{31908560-8F97-4D67-9624-E9B7AA69DE46}" srcOrd="7" destOrd="0" presId="urn:microsoft.com/office/officeart/2005/8/layout/process4"/>
    <dgm:cxn modelId="{4DF4AC3E-0A88-47E0-8F5C-E41BC3A20565}" type="presParOf" srcId="{E92EA8D4-44AD-427C-9932-927C052798D6}" destId="{034DBE85-6126-4C49-AF39-22D5E8F042FF}" srcOrd="8" destOrd="0" presId="urn:microsoft.com/office/officeart/2005/8/layout/process4"/>
    <dgm:cxn modelId="{529E1798-04A9-4343-B25E-5A56D1846F6B}" type="presParOf" srcId="{034DBE85-6126-4C49-AF39-22D5E8F042FF}" destId="{612E145A-36EC-42A4-8BC3-CB70EA782ED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CC4C11-A2AF-4BDA-B0EE-134CA195BCD9}" type="doc">
      <dgm:prSet loTypeId="urn:microsoft.com/office/officeart/2005/8/layout/arrow5" loCatId="relationship" qsTypeId="urn:microsoft.com/office/officeart/2005/8/quickstyle/simple1" qsCatId="simple" csTypeId="urn:microsoft.com/office/officeart/2005/8/colors/accent0_2" csCatId="mainScheme" phldr="1"/>
      <dgm:spPr/>
      <dgm:t>
        <a:bodyPr/>
        <a:lstStyle/>
        <a:p>
          <a:endParaRPr lang="en-US"/>
        </a:p>
      </dgm:t>
    </dgm:pt>
    <dgm:pt modelId="{12D5B6E3-1978-4752-9724-82BD09BF84D7}">
      <dgm:prSet phldrT="[Text]"/>
      <dgm:spPr/>
      <dgm:t>
        <a:bodyPr/>
        <a:lstStyle/>
        <a:p>
          <a:r>
            <a:rPr lang="en-US" dirty="0">
              <a:latin typeface="+mj-lt"/>
            </a:rPr>
            <a:t>College Bound works in combination with other state financial aid (</a:t>
          </a:r>
          <a:r>
            <a:rPr lang="en-US" b="1" dirty="0">
              <a:latin typeface="+mj-lt"/>
            </a:rPr>
            <a:t>such as Washington College Grant) </a:t>
          </a:r>
          <a:r>
            <a:rPr lang="en-US" dirty="0">
              <a:latin typeface="+mj-lt"/>
            </a:rPr>
            <a:t>to cover a students costs for college. </a:t>
          </a:r>
        </a:p>
      </dgm:t>
    </dgm:pt>
    <dgm:pt modelId="{F9E82C8C-B42C-4292-8ECD-9BF23325A0F6}" type="parTrans" cxnId="{7B872029-D101-4A88-B335-0929D7A54CE2}">
      <dgm:prSet/>
      <dgm:spPr/>
      <dgm:t>
        <a:bodyPr/>
        <a:lstStyle/>
        <a:p>
          <a:endParaRPr lang="en-US"/>
        </a:p>
      </dgm:t>
    </dgm:pt>
    <dgm:pt modelId="{0AE22AE8-B9B3-4321-B25B-F84A86158628}" type="sibTrans" cxnId="{7B872029-D101-4A88-B335-0929D7A54CE2}">
      <dgm:prSet/>
      <dgm:spPr/>
      <dgm:t>
        <a:bodyPr/>
        <a:lstStyle/>
        <a:p>
          <a:endParaRPr lang="en-US"/>
        </a:p>
      </dgm:t>
    </dgm:pt>
    <dgm:pt modelId="{2C57B780-60C3-400A-B31D-CD7164AB1501}">
      <dgm:prSet phldrT="[Text]"/>
      <dgm:spPr/>
      <dgm:t>
        <a:bodyPr/>
        <a:lstStyle/>
        <a:p>
          <a:r>
            <a:rPr lang="en-US" dirty="0"/>
            <a:t>Actual amounts for the College Bound Award are based on the type of college the student attends and their tuition rate.</a:t>
          </a:r>
        </a:p>
      </dgm:t>
    </dgm:pt>
    <dgm:pt modelId="{0D2C6B0F-5CF7-47D1-9C16-5253FDE87F7D}" type="parTrans" cxnId="{2BF252C0-9DF0-443D-9262-E008D0669D15}">
      <dgm:prSet/>
      <dgm:spPr/>
      <dgm:t>
        <a:bodyPr/>
        <a:lstStyle/>
        <a:p>
          <a:endParaRPr lang="en-US"/>
        </a:p>
      </dgm:t>
    </dgm:pt>
    <dgm:pt modelId="{48D7767C-2350-4A33-BCBB-B54368622A7C}" type="sibTrans" cxnId="{2BF252C0-9DF0-443D-9262-E008D0669D15}">
      <dgm:prSet/>
      <dgm:spPr/>
      <dgm:t>
        <a:bodyPr/>
        <a:lstStyle/>
        <a:p>
          <a:endParaRPr lang="en-US"/>
        </a:p>
      </dgm:t>
    </dgm:pt>
    <dgm:pt modelId="{134577F6-3F2C-4DD2-B072-0D3856F838B8}" type="pres">
      <dgm:prSet presAssocID="{CDCC4C11-A2AF-4BDA-B0EE-134CA195BCD9}" presName="diagram" presStyleCnt="0">
        <dgm:presLayoutVars>
          <dgm:dir/>
          <dgm:resizeHandles val="exact"/>
        </dgm:presLayoutVars>
      </dgm:prSet>
      <dgm:spPr/>
    </dgm:pt>
    <dgm:pt modelId="{1902DC5E-F47D-415D-8F43-01418E19BDE3}" type="pres">
      <dgm:prSet presAssocID="{12D5B6E3-1978-4752-9724-82BD09BF84D7}" presName="arrow" presStyleLbl="node1" presStyleIdx="0" presStyleCnt="2" custRadScaleRad="100285" custRadScaleInc="2354">
        <dgm:presLayoutVars>
          <dgm:bulletEnabled val="1"/>
        </dgm:presLayoutVars>
      </dgm:prSet>
      <dgm:spPr/>
    </dgm:pt>
    <dgm:pt modelId="{16C4756B-8567-4E41-AADC-632F4CF2A257}" type="pres">
      <dgm:prSet presAssocID="{2C57B780-60C3-400A-B31D-CD7164AB1501}" presName="arrow" presStyleLbl="node1" presStyleIdx="1" presStyleCnt="2">
        <dgm:presLayoutVars>
          <dgm:bulletEnabled val="1"/>
        </dgm:presLayoutVars>
      </dgm:prSet>
      <dgm:spPr/>
    </dgm:pt>
  </dgm:ptLst>
  <dgm:cxnLst>
    <dgm:cxn modelId="{7B872029-D101-4A88-B335-0929D7A54CE2}" srcId="{CDCC4C11-A2AF-4BDA-B0EE-134CA195BCD9}" destId="{12D5B6E3-1978-4752-9724-82BD09BF84D7}" srcOrd="0" destOrd="0" parTransId="{F9E82C8C-B42C-4292-8ECD-9BF23325A0F6}" sibTransId="{0AE22AE8-B9B3-4321-B25B-F84A86158628}"/>
    <dgm:cxn modelId="{8791B29B-17D9-488D-9DE6-832527D38A56}" type="presOf" srcId="{CDCC4C11-A2AF-4BDA-B0EE-134CA195BCD9}" destId="{134577F6-3F2C-4DD2-B072-0D3856F838B8}" srcOrd="0" destOrd="0" presId="urn:microsoft.com/office/officeart/2005/8/layout/arrow5"/>
    <dgm:cxn modelId="{BC52F39D-E856-45E9-B2F7-E7118E30574D}" type="presOf" srcId="{12D5B6E3-1978-4752-9724-82BD09BF84D7}" destId="{1902DC5E-F47D-415D-8F43-01418E19BDE3}" srcOrd="0" destOrd="0" presId="urn:microsoft.com/office/officeart/2005/8/layout/arrow5"/>
    <dgm:cxn modelId="{2BF252C0-9DF0-443D-9262-E008D0669D15}" srcId="{CDCC4C11-A2AF-4BDA-B0EE-134CA195BCD9}" destId="{2C57B780-60C3-400A-B31D-CD7164AB1501}" srcOrd="1" destOrd="0" parTransId="{0D2C6B0F-5CF7-47D1-9C16-5253FDE87F7D}" sibTransId="{48D7767C-2350-4A33-BCBB-B54368622A7C}"/>
    <dgm:cxn modelId="{490623D0-6230-4CF6-817B-CB2F46E3F0B4}" type="presOf" srcId="{2C57B780-60C3-400A-B31D-CD7164AB1501}" destId="{16C4756B-8567-4E41-AADC-632F4CF2A257}" srcOrd="0" destOrd="0" presId="urn:microsoft.com/office/officeart/2005/8/layout/arrow5"/>
    <dgm:cxn modelId="{E422502D-F3C1-48F9-8BF5-E6C240CFFDCC}" type="presParOf" srcId="{134577F6-3F2C-4DD2-B072-0D3856F838B8}" destId="{1902DC5E-F47D-415D-8F43-01418E19BDE3}" srcOrd="0" destOrd="0" presId="urn:microsoft.com/office/officeart/2005/8/layout/arrow5"/>
    <dgm:cxn modelId="{19975AA7-AFA8-4A23-A915-FB8CA6AFE7E8}" type="presParOf" srcId="{134577F6-3F2C-4DD2-B072-0D3856F838B8}" destId="{16C4756B-8567-4E41-AADC-632F4CF2A25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D492E-4206-4888-838E-ADF205B5445D}">
      <dsp:nvSpPr>
        <dsp:cNvPr id="0" name=""/>
        <dsp:cNvSpPr/>
      </dsp:nvSpPr>
      <dsp:spPr>
        <a:xfrm rot="10800000">
          <a:off x="1254025" y="0"/>
          <a:ext cx="4190794" cy="1430800"/>
        </a:xfrm>
        <a:prstGeom prst="homePlat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9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a:t>
          </a:r>
          <a:r>
            <a:rPr lang="en-US" sz="1600" b="1" kern="1200" dirty="0"/>
            <a:t>commitment</a:t>
          </a:r>
          <a:r>
            <a:rPr lang="en-US" sz="1600" kern="1200" dirty="0"/>
            <a:t> of state financial aid to eligible 7</a:t>
          </a:r>
          <a:r>
            <a:rPr lang="en-US" sz="1600" kern="1200" baseline="30000" dirty="0"/>
            <a:t>th</a:t>
          </a:r>
          <a:r>
            <a:rPr lang="en-US" sz="1600" kern="1200" dirty="0"/>
            <a:t> </a:t>
          </a:r>
          <a:r>
            <a:rPr lang="en-US" sz="1600" b="1" kern="1200" dirty="0"/>
            <a:t>and</a:t>
          </a:r>
          <a:r>
            <a:rPr lang="en-US" sz="1600" kern="1200" dirty="0"/>
            <a:t> 8</a:t>
          </a:r>
          <a:r>
            <a:rPr lang="en-US" sz="1600" kern="1200" baseline="30000" dirty="0"/>
            <a:t>th</a:t>
          </a:r>
          <a:r>
            <a:rPr lang="en-US" sz="1600" kern="1200" dirty="0"/>
            <a:t> grade students who apply by June 30</a:t>
          </a:r>
          <a:r>
            <a:rPr lang="en-US" sz="1600" kern="1200" baseline="30000" dirty="0"/>
            <a:t>th</a:t>
          </a:r>
          <a:r>
            <a:rPr lang="en-US" sz="1600" kern="1200" dirty="0"/>
            <a:t> of 8</a:t>
          </a:r>
          <a:r>
            <a:rPr lang="en-US" sz="1600" kern="1200" baseline="30000" dirty="0"/>
            <a:t>th</a:t>
          </a:r>
          <a:r>
            <a:rPr lang="en-US" sz="1600" kern="1200" dirty="0"/>
            <a:t> grade.</a:t>
          </a:r>
        </a:p>
      </dsp:txBody>
      <dsp:txXfrm rot="10800000">
        <a:off x="1611725" y="0"/>
        <a:ext cx="3833094" cy="1430800"/>
      </dsp:txXfrm>
    </dsp:sp>
    <dsp:sp modelId="{2A1D734E-5E76-441E-B2DF-2E6221586481}">
      <dsp:nvSpPr>
        <dsp:cNvPr id="0" name=""/>
        <dsp:cNvSpPr/>
      </dsp:nvSpPr>
      <dsp:spPr>
        <a:xfrm>
          <a:off x="697875" y="3079"/>
          <a:ext cx="1430800" cy="14308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88F4D-CD2D-4D25-8BE0-B21C1F9DF004}">
      <dsp:nvSpPr>
        <dsp:cNvPr id="0" name=""/>
        <dsp:cNvSpPr/>
      </dsp:nvSpPr>
      <dsp:spPr>
        <a:xfrm rot="10800000">
          <a:off x="1413276" y="1860983"/>
          <a:ext cx="4190794" cy="1430800"/>
        </a:xfrm>
        <a:prstGeom prst="homePlat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9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Combines</a:t>
          </a:r>
          <a:r>
            <a:rPr lang="en-US" sz="1600" kern="1200" dirty="0"/>
            <a:t> with other state financial aid to cover the average cost of tuition (at comparable public college rates), some fees, and a small book allowance = </a:t>
          </a:r>
          <a:r>
            <a:rPr lang="en-US" sz="1600" b="1" kern="1200" dirty="0"/>
            <a:t>commitment. </a:t>
          </a:r>
          <a:endParaRPr lang="en-US" sz="1600" kern="1200" dirty="0"/>
        </a:p>
      </dsp:txBody>
      <dsp:txXfrm rot="10800000">
        <a:off x="1770976" y="1860983"/>
        <a:ext cx="3833094" cy="1430800"/>
      </dsp:txXfrm>
    </dsp:sp>
    <dsp:sp modelId="{08F0A0B3-273B-455C-83F9-1537F6D39DEB}">
      <dsp:nvSpPr>
        <dsp:cNvPr id="0" name=""/>
        <dsp:cNvSpPr/>
      </dsp:nvSpPr>
      <dsp:spPr>
        <a:xfrm>
          <a:off x="697875" y="1860983"/>
          <a:ext cx="1430800" cy="14308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4D812-40FE-4F29-8B2C-FB8C60273791}">
      <dsp:nvSpPr>
        <dsp:cNvPr id="0" name=""/>
        <dsp:cNvSpPr/>
      </dsp:nvSpPr>
      <dsp:spPr>
        <a:xfrm rot="10800000">
          <a:off x="1413276" y="3718888"/>
          <a:ext cx="4190794" cy="1430800"/>
        </a:xfrm>
        <a:prstGeom prst="homePlate">
          <a:avLst/>
        </a:prstGeom>
        <a:solidFill>
          <a:schemeClr val="lt1">
            <a:hueOff val="0"/>
            <a:satOff val="0"/>
            <a:lumOff val="0"/>
            <a:alphaOff val="0"/>
          </a:schemeClr>
        </a:solid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943"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Can be used at </a:t>
          </a:r>
          <a:r>
            <a:rPr lang="en-US" sz="1600" b="1" kern="1200" dirty="0"/>
            <a:t>over 60 </a:t>
          </a:r>
          <a:r>
            <a:rPr lang="en-US" sz="1600" kern="1200" dirty="0"/>
            <a:t>two- and four-year public and private colleges and universities. </a:t>
          </a:r>
        </a:p>
      </dsp:txBody>
      <dsp:txXfrm rot="10800000">
        <a:off x="1770976" y="3718888"/>
        <a:ext cx="3833094" cy="1430800"/>
      </dsp:txXfrm>
    </dsp:sp>
    <dsp:sp modelId="{0690A91C-7278-4B33-9784-E56A0B11AB3F}">
      <dsp:nvSpPr>
        <dsp:cNvPr id="0" name=""/>
        <dsp:cNvSpPr/>
      </dsp:nvSpPr>
      <dsp:spPr>
        <a:xfrm>
          <a:off x="697875" y="3718888"/>
          <a:ext cx="1430800" cy="14308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079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2E12B-96E6-44A3-A9CF-586F678EDD86}">
      <dsp:nvSpPr>
        <dsp:cNvPr id="0" name=""/>
        <dsp:cNvSpPr/>
      </dsp:nvSpPr>
      <dsp:spPr>
        <a:xfrm rot="16200000">
          <a:off x="-543411" y="544107"/>
          <a:ext cx="2897725" cy="1809510"/>
        </a:xfrm>
        <a:prstGeom prst="flowChartManualOperati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4535" bIns="0" numCol="1" spcCol="1270" anchor="ctr" anchorCtr="0">
          <a:noAutofit/>
        </a:bodyPr>
        <a:lstStyle/>
        <a:p>
          <a:pPr marL="0" lvl="0" indent="0" algn="ctr" defTabSz="889000">
            <a:lnSpc>
              <a:spcPct val="90000"/>
            </a:lnSpc>
            <a:spcBef>
              <a:spcPct val="0"/>
            </a:spcBef>
            <a:spcAft>
              <a:spcPct val="35000"/>
            </a:spcAft>
            <a:buNone/>
          </a:pPr>
          <a:r>
            <a:rPr lang="en-US" sz="2000" kern="1200" dirty="0"/>
            <a:t>Family income meets the minimum on the MFI Chart.	</a:t>
          </a:r>
        </a:p>
      </dsp:txBody>
      <dsp:txXfrm rot="5400000">
        <a:off x="697" y="579544"/>
        <a:ext cx="1809510" cy="1738635"/>
      </dsp:txXfrm>
    </dsp:sp>
    <dsp:sp modelId="{71BEAC65-E364-44C7-AD8C-1D1BA045DE44}">
      <dsp:nvSpPr>
        <dsp:cNvPr id="0" name=""/>
        <dsp:cNvSpPr/>
      </dsp:nvSpPr>
      <dsp:spPr>
        <a:xfrm rot="16200000">
          <a:off x="1401812" y="544107"/>
          <a:ext cx="2897725" cy="1809510"/>
        </a:xfrm>
        <a:prstGeom prst="flowChartManualOperation">
          <a:avLst/>
        </a:prstGeom>
        <a:solidFill>
          <a:schemeClr val="accent3">
            <a:hueOff val="-1495338"/>
            <a:satOff val="12512"/>
            <a:lumOff val="2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4535" bIns="0" numCol="1" spcCol="1270" anchor="ctr" anchorCtr="0">
          <a:noAutofit/>
        </a:bodyPr>
        <a:lstStyle/>
        <a:p>
          <a:pPr marL="0" lvl="0" indent="0" algn="ctr" defTabSz="889000">
            <a:lnSpc>
              <a:spcPct val="90000"/>
            </a:lnSpc>
            <a:spcBef>
              <a:spcPct val="0"/>
            </a:spcBef>
            <a:spcAft>
              <a:spcPct val="35000"/>
            </a:spcAft>
            <a:buNone/>
          </a:pPr>
          <a:r>
            <a:rPr lang="en-US" sz="2000" kern="1200" dirty="0"/>
            <a:t>Student is a foster youth, at any point in time between grade 7 and age 21.</a:t>
          </a:r>
        </a:p>
      </dsp:txBody>
      <dsp:txXfrm rot="5400000">
        <a:off x="1945920" y="579544"/>
        <a:ext cx="1809510" cy="1738635"/>
      </dsp:txXfrm>
    </dsp:sp>
    <dsp:sp modelId="{40F20B31-963C-4CF0-8930-49B66A268451}">
      <dsp:nvSpPr>
        <dsp:cNvPr id="0" name=""/>
        <dsp:cNvSpPr/>
      </dsp:nvSpPr>
      <dsp:spPr>
        <a:xfrm rot="16200000">
          <a:off x="3347035" y="544107"/>
          <a:ext cx="2897725" cy="1809510"/>
        </a:xfrm>
        <a:prstGeom prst="flowChartManualOperation">
          <a:avLst/>
        </a:prstGeom>
        <a:solidFill>
          <a:schemeClr val="accent3">
            <a:hueOff val="-2990677"/>
            <a:satOff val="25025"/>
            <a:lumOff val="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4535" bIns="0" numCol="1" spcCol="1270" anchor="ctr" anchorCtr="0">
          <a:noAutofit/>
        </a:bodyPr>
        <a:lstStyle/>
        <a:p>
          <a:pPr marL="0" lvl="0" indent="0" algn="ctr" defTabSz="889000">
            <a:lnSpc>
              <a:spcPct val="90000"/>
            </a:lnSpc>
            <a:spcBef>
              <a:spcPct val="0"/>
            </a:spcBef>
            <a:spcAft>
              <a:spcPct val="35000"/>
            </a:spcAft>
            <a:buNone/>
          </a:pPr>
          <a:r>
            <a:rPr lang="en-US" sz="2000" kern="1200" dirty="0"/>
            <a:t>Student’s family receives TANF benefits. </a:t>
          </a:r>
        </a:p>
      </dsp:txBody>
      <dsp:txXfrm rot="5400000">
        <a:off x="3891143" y="579544"/>
        <a:ext cx="1809510" cy="1738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1C94-54F9-4612-ABB6-6882C950C33D}">
      <dsp:nvSpPr>
        <dsp:cNvPr id="0" name=""/>
        <dsp:cNvSpPr/>
      </dsp:nvSpPr>
      <dsp:spPr>
        <a:xfrm>
          <a:off x="0" y="2907185"/>
          <a:ext cx="6561438" cy="47694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w Cen MT" panose="020B0602020104020603" pitchFamily="34" charset="0"/>
            </a:rPr>
            <a:t>Ineligible one year? File the next year - Income eligibility assessed each year of college.</a:t>
          </a:r>
        </a:p>
      </dsp:txBody>
      <dsp:txXfrm>
        <a:off x="0" y="2907185"/>
        <a:ext cx="6561438" cy="476947"/>
      </dsp:txXfrm>
    </dsp:sp>
    <dsp:sp modelId="{D0631799-C870-4673-90D4-B45DBD0A5FF1}">
      <dsp:nvSpPr>
        <dsp:cNvPr id="0" name=""/>
        <dsp:cNvSpPr/>
      </dsp:nvSpPr>
      <dsp:spPr>
        <a:xfrm rot="10800000">
          <a:off x="0" y="2180793"/>
          <a:ext cx="6561438" cy="733545"/>
        </a:xfrm>
        <a:prstGeom prst="upArrowCallou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w Cen MT" panose="020B0602020104020603" pitchFamily="34" charset="0"/>
            </a:rPr>
            <a:t>File the FAFSA or WASFA early every year in college.</a:t>
          </a:r>
        </a:p>
      </dsp:txBody>
      <dsp:txXfrm rot="10800000">
        <a:off x="0" y="2180793"/>
        <a:ext cx="6561438" cy="476636"/>
      </dsp:txXfrm>
    </dsp:sp>
    <dsp:sp modelId="{95F35C1A-8CD1-4462-9D98-6087295F4ECD}">
      <dsp:nvSpPr>
        <dsp:cNvPr id="0" name=""/>
        <dsp:cNvSpPr/>
      </dsp:nvSpPr>
      <dsp:spPr>
        <a:xfrm rot="10800000">
          <a:off x="0" y="1454402"/>
          <a:ext cx="6561438" cy="733545"/>
        </a:xfrm>
        <a:prstGeom prst="upArrowCallou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w Cen MT" panose="020B0602020104020603" pitchFamily="34" charset="0"/>
            </a:rPr>
            <a:t>Remain “in good standing” with your college to maintain scholarship (GPA, honor code, etc.).</a:t>
          </a:r>
        </a:p>
      </dsp:txBody>
      <dsp:txXfrm rot="10800000">
        <a:off x="0" y="1454402"/>
        <a:ext cx="6561438" cy="476636"/>
      </dsp:txXfrm>
    </dsp:sp>
    <dsp:sp modelId="{0E35F297-C652-417A-87AB-F44D4B83E5A5}">
      <dsp:nvSpPr>
        <dsp:cNvPr id="0" name=""/>
        <dsp:cNvSpPr/>
      </dsp:nvSpPr>
      <dsp:spPr>
        <a:xfrm rot="10800000">
          <a:off x="0" y="728010"/>
          <a:ext cx="6561438" cy="733545"/>
        </a:xfrm>
        <a:prstGeom prst="upArrowCallou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w Cen MT" panose="020B0602020104020603" pitchFamily="34" charset="0"/>
            </a:rPr>
            <a:t>Must be used within five year of HS graduation (Class of 2018’s CB scholarship expires in 2023).</a:t>
          </a:r>
        </a:p>
      </dsp:txBody>
      <dsp:txXfrm rot="10800000">
        <a:off x="0" y="728010"/>
        <a:ext cx="6561438" cy="476636"/>
      </dsp:txXfrm>
    </dsp:sp>
    <dsp:sp modelId="{612E145A-36EC-42A4-8BC3-CB70EA782EDE}">
      <dsp:nvSpPr>
        <dsp:cNvPr id="0" name=""/>
        <dsp:cNvSpPr/>
      </dsp:nvSpPr>
      <dsp:spPr>
        <a:xfrm rot="10800000">
          <a:off x="0" y="0"/>
          <a:ext cx="6561438" cy="733545"/>
        </a:xfrm>
        <a:prstGeom prst="upArrowCallou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w Cen MT" panose="020B0602020104020603" pitchFamily="34" charset="0"/>
            </a:rPr>
            <a:t>Must enroll in college within 1 year of high school graduation, 1 earned credit meets this requirement. </a:t>
          </a:r>
          <a:endParaRPr lang="en-US" sz="1200" kern="1200" dirty="0"/>
        </a:p>
      </dsp:txBody>
      <dsp:txXfrm rot="10800000">
        <a:off x="0" y="0"/>
        <a:ext cx="6561438" cy="476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DC5E-F47D-415D-8F43-01418E19BDE3}">
      <dsp:nvSpPr>
        <dsp:cNvPr id="0" name=""/>
        <dsp:cNvSpPr/>
      </dsp:nvSpPr>
      <dsp:spPr>
        <a:xfrm rot="16200000">
          <a:off x="6" y="0"/>
          <a:ext cx="2897167" cy="2897167"/>
        </a:xfrm>
        <a:prstGeom prst="downArrow">
          <a:avLst>
            <a:gd name="adj1" fmla="val 50000"/>
            <a:gd name="adj2" fmla="val 35000"/>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College Bound works in combination with other state financial aid (</a:t>
          </a:r>
          <a:r>
            <a:rPr lang="en-US" sz="1400" b="1" kern="1200" dirty="0">
              <a:latin typeface="+mj-lt"/>
            </a:rPr>
            <a:t>such as Washington College Grant) </a:t>
          </a:r>
          <a:r>
            <a:rPr lang="en-US" sz="1400" kern="1200" dirty="0">
              <a:latin typeface="+mj-lt"/>
            </a:rPr>
            <a:t>to cover a students costs for college. </a:t>
          </a:r>
        </a:p>
      </dsp:txBody>
      <dsp:txXfrm rot="5400000">
        <a:off x="6" y="724292"/>
        <a:ext cx="2390163" cy="1448583"/>
      </dsp:txXfrm>
    </dsp:sp>
    <dsp:sp modelId="{16C4756B-8567-4E41-AADC-632F4CF2A257}">
      <dsp:nvSpPr>
        <dsp:cNvPr id="0" name=""/>
        <dsp:cNvSpPr/>
      </dsp:nvSpPr>
      <dsp:spPr>
        <a:xfrm rot="5400000">
          <a:off x="3194437" y="1391"/>
          <a:ext cx="2897167" cy="2897167"/>
        </a:xfrm>
        <a:prstGeom prst="downArrow">
          <a:avLst>
            <a:gd name="adj1" fmla="val 50000"/>
            <a:gd name="adj2" fmla="val 35000"/>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Actual amounts for the College Bound Award are based on the type of college the student attends and their tuition rate.</a:t>
          </a:r>
        </a:p>
      </dsp:txBody>
      <dsp:txXfrm rot="-5400000">
        <a:off x="3701441" y="725683"/>
        <a:ext cx="2390163" cy="144858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7C197-F0B5-41D1-8F00-757E0D06C57F}" type="datetimeFigureOut">
              <a:rPr lang="en-US" smtClean="0"/>
              <a:t>8/28/2021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1D6A-B479-46B2-839F-B26FFDD9B5CD}" type="slidenum">
              <a:rPr lang="en-US" smtClean="0"/>
              <a:t>‹#›</a:t>
            </a:fld>
            <a:endParaRPr lang="en-US"/>
          </a:p>
        </p:txBody>
      </p:sp>
    </p:spTree>
    <p:extLst>
      <p:ext uri="{BB962C8B-B14F-4D97-AF65-F5344CB8AC3E}">
        <p14:creationId xmlns:p14="http://schemas.microsoft.com/office/powerpoint/2010/main" val="21701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es.ed.gov/programs/digest/d14/tables/dt14_502.30.asp"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d.gov/news/press-releases/fact-sheet-focusing-higher-education-student-success#_ftnref2" TargetMode="External"/><Relationship Id="rId4" Type="http://schemas.openxmlformats.org/officeDocument/2006/relationships/hyperlink" Target="http://www.bls.gov/cps/cpsaat07.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Welcome families! This presentation is designed to give you the basics about GEAR UP for your child.  </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1</a:t>
            </a:fld>
            <a:endParaRPr lang="en-US"/>
          </a:p>
        </p:txBody>
      </p:sp>
    </p:spTree>
    <p:extLst>
      <p:ext uri="{BB962C8B-B14F-4D97-AF65-F5344CB8AC3E}">
        <p14:creationId xmlns:p14="http://schemas.microsoft.com/office/powerpoint/2010/main" val="195070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interactive College Scorecard</a:t>
            </a:r>
            <a:r>
              <a:rPr lang="en-US" altLang="en-US" baseline="0" dirty="0"/>
              <a:t> </a:t>
            </a:r>
            <a:r>
              <a:rPr lang="en-US" altLang="en-US" dirty="0"/>
              <a:t>provides students and families the critical information they need to make smart decisions about where to enroll for higher education. It highlights key indicators about the cost and value of institutions across the country to help students choose a school that is well-suited to meet their needs, priced affordably, and is consistent with their educational and career goals.</a:t>
            </a:r>
          </a:p>
          <a:p>
            <a:endParaRPr lang="en-US" altLang="en-US" dirty="0"/>
          </a:p>
          <a:p>
            <a:r>
              <a:rPr lang="en-US" altLang="en-US" dirty="0"/>
              <a:t>The College Scorecard provides students and families with clear information through an interactive tool that lets them choose among any number of options based on their individual needs – including location, size, campus setting, and degree and major programs. Each Scorecard includes five key pieces of data about a college: costs, graduation rate, loan default rate, average amount borrowed, and employment.</a:t>
            </a:r>
          </a:p>
          <a:p>
            <a:r>
              <a:rPr lang="en-US" altLang="en-US" dirty="0"/>
              <a:t> </a:t>
            </a:r>
          </a:p>
          <a:p>
            <a:pPr marL="0" indent="0">
              <a:buNone/>
            </a:pPr>
            <a:r>
              <a:rPr lang="en-US" altLang="en-US" dirty="0">
                <a:solidFill>
                  <a:schemeClr val="tx1"/>
                </a:solidFill>
                <a:latin typeface="Arial" panose="020B0604020202020204" pitchFamily="34" charset="0"/>
                <a:cs typeface="Arial" panose="020B0604020202020204" pitchFamily="34" charset="0"/>
              </a:rPr>
              <a:t>Results show all schools that meet the selected criteria. Each school is broken down to show how it stacks up against national averages, in cost, graduation rate and salary after attending. Clicking on “View More Details” brings up even more statistics students can use to compare potential schools.</a:t>
            </a:r>
          </a:p>
          <a:p>
            <a:endParaRPr lang="en-US" altLang="en-US" dirty="0"/>
          </a:p>
        </p:txBody>
      </p:sp>
      <p:sp>
        <p:nvSpPr>
          <p:cNvPr id="4" name="Slide Number Placeholder 3"/>
          <p:cNvSpPr>
            <a:spLocks noGrp="1"/>
          </p:cNvSpPr>
          <p:nvPr>
            <p:ph type="sldNum" sz="quarter" idx="10"/>
          </p:nvPr>
        </p:nvSpPr>
        <p:spPr/>
        <p:txBody>
          <a:bodyPr/>
          <a:lstStyle/>
          <a:p>
            <a:fld id="{C8D6B00B-5541-445C-8D76-2D38B19A1883}" type="slidenum">
              <a:rPr lang="en-US" smtClean="0"/>
              <a:t>13</a:t>
            </a:fld>
            <a:endParaRPr lang="en-US"/>
          </a:p>
        </p:txBody>
      </p:sp>
    </p:spTree>
    <p:extLst>
      <p:ext uri="{BB962C8B-B14F-4D97-AF65-F5344CB8AC3E}">
        <p14:creationId xmlns:p14="http://schemas.microsoft.com/office/powerpoint/2010/main" val="317708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College Navigator provides a direct link to nearly 7,000 college and career schools. This site contains searchable data to assist students and their parents in the school selection process.  Cost and graduation rates are important characteristics to consider, but there are many other important variables such as programs of study, enrollments, and housing, just to name a few.</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The website will allow you to search for schools by:</a:t>
            </a:r>
          </a:p>
          <a:p>
            <a:pPr eaLnBrk="1" hangingPunct="1">
              <a:spcBef>
                <a:spcPct val="0"/>
              </a:spcBef>
              <a:buFontTx/>
              <a:buChar char="•"/>
            </a:pPr>
            <a:r>
              <a:rPr lang="en-US" altLang="en-US" dirty="0">
                <a:ea typeface="ＭＳ Ｐゴシック" panose="020B0600070205080204" pitchFamily="34" charset="-128"/>
              </a:rPr>
              <a:t>location</a:t>
            </a:r>
          </a:p>
          <a:p>
            <a:pPr eaLnBrk="1" hangingPunct="1">
              <a:spcBef>
                <a:spcPct val="0"/>
              </a:spcBef>
              <a:buFontTx/>
              <a:buChar char="•"/>
            </a:pPr>
            <a:r>
              <a:rPr lang="en-US" altLang="en-US" dirty="0">
                <a:ea typeface="ＭＳ Ｐゴシック" panose="020B0600070205080204" pitchFamily="34" charset="-128"/>
              </a:rPr>
              <a:t>degree type and length</a:t>
            </a:r>
          </a:p>
          <a:p>
            <a:pPr eaLnBrk="1" hangingPunct="1">
              <a:spcBef>
                <a:spcPct val="0"/>
              </a:spcBef>
              <a:buFontTx/>
              <a:buChar char="•"/>
            </a:pPr>
            <a:r>
              <a:rPr lang="en-US" altLang="en-US" dirty="0">
                <a:ea typeface="ＭＳ Ｐゴシック" panose="020B0600070205080204" pitchFamily="34" charset="-128"/>
              </a:rPr>
              <a:t>cost</a:t>
            </a:r>
          </a:p>
          <a:p>
            <a:pPr eaLnBrk="1" hangingPunct="1">
              <a:spcBef>
                <a:spcPct val="0"/>
              </a:spcBef>
              <a:buFontTx/>
              <a:buChar char="•"/>
            </a:pPr>
            <a:r>
              <a:rPr lang="en-US" altLang="en-US" dirty="0">
                <a:ea typeface="ＭＳ Ｐゴシック" panose="020B0600070205080204" pitchFamily="34" charset="-128"/>
              </a:rPr>
              <a:t>Program of study</a:t>
            </a:r>
          </a:p>
          <a:p>
            <a:pPr eaLnBrk="1" hangingPunct="1">
              <a:spcBef>
                <a:spcPct val="0"/>
              </a:spcBef>
              <a:buFontTx/>
              <a:buChar char="•"/>
            </a:pPr>
            <a:r>
              <a:rPr lang="en-US" altLang="en-US" dirty="0">
                <a:ea typeface="ＭＳ Ｐゴシック" panose="020B0600070205080204" pitchFamily="34" charset="-128"/>
              </a:rPr>
              <a:t>Entrance requirements</a:t>
            </a:r>
          </a:p>
          <a:p>
            <a:pPr eaLnBrk="1" hangingPunct="1">
              <a:spcBef>
                <a:spcPct val="0"/>
              </a:spcBef>
              <a:buFontTx/>
              <a:buChar char="•"/>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Students can combine multiple elements to customize their search.</a:t>
            </a:r>
          </a:p>
        </p:txBody>
      </p:sp>
      <p:sp>
        <p:nvSpPr>
          <p:cNvPr id="4" name="Slide Number Placeholder 3"/>
          <p:cNvSpPr>
            <a:spLocks noGrp="1"/>
          </p:cNvSpPr>
          <p:nvPr>
            <p:ph type="sldNum" sz="quarter" idx="10"/>
          </p:nvPr>
        </p:nvSpPr>
        <p:spPr/>
        <p:txBody>
          <a:bodyPr/>
          <a:lstStyle/>
          <a:p>
            <a:fld id="{C8D6B00B-5541-445C-8D76-2D38B19A1883}" type="slidenum">
              <a:rPr lang="en-US" smtClean="0"/>
              <a:t>14</a:t>
            </a:fld>
            <a:endParaRPr lang="en-US"/>
          </a:p>
        </p:txBody>
      </p:sp>
    </p:spTree>
    <p:extLst>
      <p:ext uri="{BB962C8B-B14F-4D97-AF65-F5344CB8AC3E}">
        <p14:creationId xmlns:p14="http://schemas.microsoft.com/office/powerpoint/2010/main" val="166410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altLang="en-US" dirty="0">
                <a:solidFill>
                  <a:srgbClr val="404040"/>
                </a:solidFill>
                <a:ea typeface="ＭＳ Ｐゴシック" panose="020B0600070205080204" pitchFamily="34" charset="-128"/>
              </a:rPr>
              <a:t>Net price calculators are available on school websites. This online tool is intended to provide estimated net price information for current and prospective students and their families, based on what similar students paid in a previous year.  This net price calculator allows you to enter basic information about your household size and income. Then it generates an estimate what it will cost to attend the institution, after taking in to account estimated grants and scholarship aid. College Navigator provides a link to the Net Price calculator for each school. </a:t>
            </a:r>
          </a:p>
        </p:txBody>
      </p:sp>
      <p:sp>
        <p:nvSpPr>
          <p:cNvPr id="4" name="Slide Number Placeholder 3"/>
          <p:cNvSpPr>
            <a:spLocks noGrp="1"/>
          </p:cNvSpPr>
          <p:nvPr>
            <p:ph type="sldNum" sz="quarter" idx="10"/>
          </p:nvPr>
        </p:nvSpPr>
        <p:spPr/>
        <p:txBody>
          <a:bodyPr/>
          <a:lstStyle/>
          <a:p>
            <a:fld id="{C8D6B00B-5541-445C-8D76-2D38B19A1883}" type="slidenum">
              <a:rPr lang="en-US" smtClean="0"/>
              <a:t>15</a:t>
            </a:fld>
            <a:endParaRPr lang="en-US"/>
          </a:p>
        </p:txBody>
      </p:sp>
    </p:spTree>
    <p:extLst>
      <p:ext uri="{BB962C8B-B14F-4D97-AF65-F5344CB8AC3E}">
        <p14:creationId xmlns:p14="http://schemas.microsoft.com/office/powerpoint/2010/main" val="138397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altLang="en-US" dirty="0">
                <a:ea typeface="ＭＳ Ｐゴシック" panose="020B0600070205080204" pitchFamily="34" charset="-128"/>
              </a:rPr>
              <a:t>The College Cost Center sponsored by the U.S. Department of Education provides links to valuable resources such as College Navigator, College Scorecard, Net Price Calculator and other data relating to state spending and veterans benefits.  </a:t>
            </a:r>
          </a:p>
        </p:txBody>
      </p:sp>
      <p:sp>
        <p:nvSpPr>
          <p:cNvPr id="4" name="Slide Number Placeholder 3"/>
          <p:cNvSpPr>
            <a:spLocks noGrp="1"/>
          </p:cNvSpPr>
          <p:nvPr>
            <p:ph type="sldNum" sz="quarter" idx="10"/>
          </p:nvPr>
        </p:nvSpPr>
        <p:spPr/>
        <p:txBody>
          <a:bodyPr/>
          <a:lstStyle/>
          <a:p>
            <a:fld id="{C8D6B00B-5541-445C-8D76-2D38B19A1883}" type="slidenum">
              <a:rPr lang="en-US" smtClean="0"/>
              <a:t>16</a:t>
            </a:fld>
            <a:endParaRPr lang="en-US"/>
          </a:p>
        </p:txBody>
      </p:sp>
    </p:spTree>
    <p:extLst>
      <p:ext uri="{BB962C8B-B14F-4D97-AF65-F5344CB8AC3E}">
        <p14:creationId xmlns:p14="http://schemas.microsoft.com/office/powerpoint/2010/main" val="389828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College Bound Scholarship is a commitment of </a:t>
            </a:r>
            <a:r>
              <a:rPr lang="en-US" sz="1200" b="1" i="0" u="none" strike="noStrike" kern="1200" baseline="0" dirty="0">
                <a:solidFill>
                  <a:schemeClr val="tx1"/>
                </a:solidFill>
                <a:latin typeface="+mn-lt"/>
                <a:ea typeface="+mn-ea"/>
                <a:cs typeface="+mn-cs"/>
              </a:rPr>
              <a:t>state financial aid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eligible </a:t>
            </a:r>
            <a:r>
              <a:rPr lang="en-US" sz="1200" b="0" i="0" u="none" strike="noStrike" kern="1200" baseline="0" dirty="0">
                <a:solidFill>
                  <a:schemeClr val="tx1"/>
                </a:solidFill>
                <a:latin typeface="+mn-lt"/>
                <a:ea typeface="+mn-ea"/>
                <a:cs typeface="+mn-cs"/>
              </a:rPr>
              <a:t>students and is a four-year scholarship (12 quarters/8 semesters). Students apply</a:t>
            </a:r>
          </a:p>
          <a:p>
            <a:r>
              <a:rPr lang="en-US" sz="1200" b="0" i="0" u="none" strike="noStrike" kern="1200" baseline="0" dirty="0">
                <a:solidFill>
                  <a:schemeClr val="tx1"/>
                </a:solidFill>
                <a:latin typeface="+mn-lt"/>
                <a:ea typeface="+mn-ea"/>
                <a:cs typeface="+mn-cs"/>
              </a:rPr>
              <a:t>in middle school before the end of their 8th grade year and commit to meeting the College Bound Pledge in high school.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scholarship combines with other aid like the State Need Grant.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418174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98898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779071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98708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CBS covers: </a:t>
            </a:r>
            <a:r>
              <a:rPr lang="en-US" sz="1200" b="0" i="0" u="none" strike="noStrike" kern="1200" baseline="0" dirty="0">
                <a:solidFill>
                  <a:schemeClr val="tx1"/>
                </a:solidFill>
                <a:latin typeface="+mn-lt"/>
                <a:ea typeface="+mn-ea"/>
                <a:cs typeface="+mn-cs"/>
              </a:rPr>
              <a:t>Average cost of </a:t>
            </a:r>
            <a:r>
              <a:rPr lang="en-US" sz="1200" b="1" i="0" u="none" strike="noStrike" kern="1200" baseline="0" dirty="0">
                <a:solidFill>
                  <a:schemeClr val="tx1"/>
                </a:solidFill>
                <a:latin typeface="+mn-lt"/>
                <a:ea typeface="+mn-ea"/>
                <a:cs typeface="+mn-cs"/>
              </a:rPr>
              <a:t>tuition </a:t>
            </a:r>
            <a:r>
              <a:rPr lang="en-US" sz="1200" b="0" i="0" u="none" strike="noStrike" kern="1200" baseline="0" dirty="0">
                <a:solidFill>
                  <a:schemeClr val="tx1"/>
                </a:solidFill>
                <a:latin typeface="+mn-lt"/>
                <a:ea typeface="+mn-ea"/>
                <a:cs typeface="+mn-cs"/>
              </a:rPr>
              <a:t>(at comparable public college rates), some </a:t>
            </a:r>
            <a:r>
              <a:rPr lang="en-US" sz="1200" b="1" i="0" u="none" strike="noStrike" kern="1200" baseline="0" dirty="0">
                <a:solidFill>
                  <a:schemeClr val="tx1"/>
                </a:solidFill>
                <a:latin typeface="+mn-lt"/>
                <a:ea typeface="+mn-ea"/>
                <a:cs typeface="+mn-cs"/>
              </a:rPr>
              <a:t>college fees, and a </a:t>
            </a:r>
            <a:r>
              <a:rPr lang="en-US" sz="1200" b="0" i="0" u="none" strike="noStrike" kern="1200" baseline="0" dirty="0">
                <a:solidFill>
                  <a:schemeClr val="tx1"/>
                </a:solidFill>
                <a:latin typeface="+mn-lt"/>
                <a:ea typeface="+mn-ea"/>
                <a:cs typeface="+mn-cs"/>
              </a:rPr>
              <a:t>small book allowance.</a:t>
            </a:r>
          </a:p>
          <a:p>
            <a:r>
              <a:rPr lang="en-US" sz="1200" b="0" i="0" u="none" strike="noStrike" kern="1200" baseline="0" dirty="0">
                <a:solidFill>
                  <a:schemeClr val="tx1"/>
                </a:solidFill>
                <a:latin typeface="+mn-lt"/>
                <a:ea typeface="+mn-ea"/>
                <a:cs typeface="+mn-cs"/>
              </a:rPr>
              <a:t>It does not cover: Housing, Meal plan, Transportation, Health care / insurance, Non-mandatory fees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dirty="0"/>
          </a:p>
        </p:txBody>
      </p:sp>
    </p:spTree>
    <p:extLst>
      <p:ext uri="{BB962C8B-B14F-4D97-AF65-F5344CB8AC3E}">
        <p14:creationId xmlns:p14="http://schemas.microsoft.com/office/powerpoint/2010/main" val="184113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[Note to counselors: You may wish to hand out the one-page fact sheet titled “Federal Student Aid: Find the Information You Need.” The fact sheet lists frequently-asked-about federal student aid topics and easy URLs to find the answers. If you want to have students download the fact sheet themselves, give them this URL: StudentAid.gov/resources#find-aid-info.]</a:t>
            </a:r>
          </a:p>
          <a:p>
            <a:pPr marL="171450" indent="-171450" eaLnBrk="1" hangingPunct="1">
              <a:spcBef>
                <a:spcPct val="0"/>
              </a:spcBef>
              <a:buFontTx/>
              <a:buChar char="•"/>
            </a:pPr>
            <a:r>
              <a:rPr lang="en-US" altLang="en-US"/>
              <a:t>[Note to counselors: Remember to check out FinancialAidToolkit.ed.gov/resources to browse and download documents, videos, sample tweets, infographics, and more that you can use to raise students’ awareness and understanding of federal student aid. Please remember that the Financial Aid Toolkit is for you, the counselor; send your students to StudentAid.gov for information relevant to them, and to StudentAid.gov/resources to browse the handouts, videos, etc.]</a:t>
            </a:r>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FD1A03-E48A-429A-86F9-A60CDC7EE94E}"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72515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a:t>
            </a:fld>
            <a:endParaRPr lang="en-US"/>
          </a:p>
        </p:txBody>
      </p:sp>
    </p:spTree>
    <p:extLst>
      <p:ext uri="{BB962C8B-B14F-4D97-AF65-F5344CB8AC3E}">
        <p14:creationId xmlns:p14="http://schemas.microsoft.com/office/powerpoint/2010/main" val="424188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93324-62BA-4378-930E-548B86528CF5}"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03347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Many</a:t>
            </a:r>
            <a:r>
              <a:rPr lang="en-US" baseline="0" dirty="0"/>
              <a:t> people think college is just a four year program, but there are many options. We want students to find the right fit. </a:t>
            </a:r>
            <a:r>
              <a:rPr lang="en-US" sz="1200" kern="1200" dirty="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3</a:t>
            </a:fld>
            <a:endParaRPr lang="en-US"/>
          </a:p>
        </p:txBody>
      </p:sp>
    </p:spTree>
    <p:extLst>
      <p:ext uri="{BB962C8B-B14F-4D97-AF65-F5344CB8AC3E}">
        <p14:creationId xmlns:p14="http://schemas.microsoft.com/office/powerpoint/2010/main" val="32062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50" dirty="0">
                <a:ea typeface="ＭＳ Ｐゴシック" panose="020B0600070205080204" pitchFamily="34" charset="-128"/>
              </a:rPr>
              <a:t>Looking at the earnings over a lifetime, even if students have to take on some debt, it can be made up with increased future earnings. Research has shown college grads on average make $1 million more in their lifetime than those without a college education.</a:t>
            </a:r>
          </a:p>
          <a:p>
            <a:pPr eaLnBrk="1" hangingPunct="1">
              <a:spcBef>
                <a:spcPct val="0"/>
              </a:spcBef>
            </a:pPr>
            <a:endParaRPr lang="en-US" altLang="en-US" sz="1050" dirty="0">
              <a:ea typeface="ＭＳ Ｐゴシック" panose="020B0600070205080204" pitchFamily="34" charset="-128"/>
            </a:endParaRPr>
          </a:p>
          <a:p>
            <a:pPr eaLnBrk="1" hangingPunct="1">
              <a:spcBef>
                <a:spcPct val="0"/>
              </a:spcBef>
            </a:pPr>
            <a:r>
              <a:rPr lang="en-US" altLang="en-US" sz="1050" dirty="0">
                <a:ea typeface="ＭＳ Ｐゴシック" panose="020B0600070205080204" pitchFamily="34" charset="-128"/>
              </a:rPr>
              <a:t>Not all monetary benefits</a:t>
            </a:r>
          </a:p>
          <a:p>
            <a:pPr eaLnBrk="1" hangingPunct="1">
              <a:spcBef>
                <a:spcPct val="0"/>
              </a:spcBef>
            </a:pPr>
            <a:r>
              <a:rPr lang="en-US" altLang="en-US" sz="1050" dirty="0">
                <a:ea typeface="ＭＳ Ｐゴシック" panose="020B0600070205080204" pitchFamily="34" charset="-128"/>
              </a:rPr>
              <a:t>CDC (Centers for Disease Control and Prevention) 2012 report found people who earn a college degree on average live 9 years longer than those who don’t graduate from high school and have lower rates of chronic disease and poverty. </a:t>
            </a:r>
          </a:p>
          <a:p>
            <a:pPr eaLnBrk="1" hangingPunct="1">
              <a:spcBef>
                <a:spcPct val="0"/>
              </a:spcBef>
            </a:pPr>
            <a:endParaRPr lang="en-US" altLang="en-US" sz="1050" dirty="0">
              <a:ea typeface="ＭＳ Ｐゴシック" panose="020B0600070205080204" pitchFamily="34" charset="-128"/>
            </a:endParaRPr>
          </a:p>
          <a:p>
            <a:pPr eaLnBrk="1" hangingPunct="1">
              <a:spcBef>
                <a:spcPct val="0"/>
              </a:spcBef>
            </a:pPr>
            <a:r>
              <a:rPr lang="en-US" altLang="en-US" sz="1050" dirty="0">
                <a:ea typeface="ＭＳ Ｐゴシック" panose="020B0600070205080204" pitchFamily="34" charset="-128"/>
              </a:rPr>
              <a:t>Georgetown U’s Center on Education and the Workforce reported</a:t>
            </a:r>
            <a:r>
              <a:rPr lang="en-US" altLang="en-US" sz="1050" baseline="0" dirty="0">
                <a:ea typeface="ＭＳ Ｐゴシック" panose="020B0600070205080204" pitchFamily="34" charset="-128"/>
              </a:rPr>
              <a:t> in April 2015 </a:t>
            </a:r>
            <a:r>
              <a:rPr lang="en-US" altLang="en-US" sz="1050" dirty="0">
                <a:ea typeface="ＭＳ Ｐゴシック" panose="020B0600070205080204" pitchFamily="34" charset="-128"/>
              </a:rPr>
              <a:t>that job opportunities for college-educated workers have grown, and college graduates produce more than ½ of the country’s economic value</a:t>
            </a:r>
          </a:p>
          <a:p>
            <a:pPr eaLnBrk="1" hangingPunct="1">
              <a:spcBef>
                <a:spcPct val="0"/>
              </a:spcBef>
            </a:pPr>
            <a:endParaRPr lang="en-US" altLang="en-US" sz="1050" dirty="0">
              <a:ea typeface="ＭＳ Ｐゴシック" panose="020B0600070205080204" pitchFamily="34" charset="-128"/>
            </a:endParaRPr>
          </a:p>
          <a:p>
            <a:pPr eaLnBrk="1" hangingPunct="1">
              <a:spcBef>
                <a:spcPct val="0"/>
              </a:spcBef>
            </a:pPr>
            <a:r>
              <a:rPr lang="en-US" altLang="en-US" sz="1050" dirty="0"/>
              <a:t>Over the course of a lifetime, the average worker with a bachelor’s degree will </a:t>
            </a:r>
            <a:r>
              <a:rPr lang="en-US" altLang="en-US" sz="1050" u="sng" dirty="0"/>
              <a:t>earn approximately $1 million more</a:t>
            </a:r>
            <a:r>
              <a:rPr lang="en-US" altLang="en-US" sz="1050" dirty="0"/>
              <a:t> than a worker without a postsecondary education</a:t>
            </a:r>
          </a:p>
          <a:p>
            <a:pPr eaLnBrk="1" hangingPunct="1">
              <a:spcBef>
                <a:spcPct val="0"/>
              </a:spcBef>
            </a:pPr>
            <a:r>
              <a:rPr lang="en-US" altLang="en-US" sz="1050" dirty="0"/>
              <a:t>By 2020, an estimated two-thirds of job openings will require postsecondary education or training</a:t>
            </a:r>
          </a:p>
          <a:p>
            <a:pPr eaLnBrk="1" hangingPunct="1">
              <a:spcBef>
                <a:spcPct val="0"/>
              </a:spcBef>
            </a:pPr>
            <a:r>
              <a:rPr lang="en-US" altLang="en-US" sz="1050" dirty="0"/>
              <a:t>Department of Education, National Center for Education Statistics. Digest for Education Statistics.</a:t>
            </a:r>
            <a:br>
              <a:rPr lang="en-US" altLang="en-US" sz="1050" dirty="0"/>
            </a:br>
            <a:r>
              <a:rPr lang="en-US" altLang="en-US" sz="1050" dirty="0">
                <a:hlinkClick r:id="rId3"/>
              </a:rPr>
              <a:t>https://nces.ed.gov/programs/digest/d14/tables/dt14_502.30.asp</a:t>
            </a:r>
            <a:r>
              <a:rPr lang="en-US" altLang="en-US" sz="1050" dirty="0"/>
              <a:t>; </a:t>
            </a:r>
            <a:br>
              <a:rPr lang="en-US" altLang="en-US" sz="1050" dirty="0"/>
            </a:br>
            <a:r>
              <a:rPr lang="en-US" altLang="en-US" sz="1050" dirty="0"/>
              <a:t>Bureau of Labor Statistics. Current Population Survey. </a:t>
            </a:r>
            <a:br>
              <a:rPr lang="en-US" altLang="en-US" sz="1050" dirty="0"/>
            </a:br>
            <a:r>
              <a:rPr lang="en-US" altLang="en-US" sz="1050" dirty="0">
                <a:hlinkClick r:id="rId4"/>
              </a:rPr>
              <a:t>http://www.bls.gov/cps/cpsaat07.htm</a:t>
            </a:r>
            <a:br>
              <a:rPr lang="en-US" altLang="en-US" sz="1050" dirty="0"/>
            </a:br>
            <a:endParaRPr lang="en-US" altLang="en-US" sz="1050" dirty="0"/>
          </a:p>
          <a:p>
            <a:pPr eaLnBrk="1" hangingPunct="1">
              <a:spcBef>
                <a:spcPct val="0"/>
              </a:spcBef>
            </a:pPr>
            <a:r>
              <a:rPr lang="en-US" altLang="en-US" sz="1050" dirty="0">
                <a:hlinkClick r:id="rId5"/>
              </a:rPr>
              <a:t>[2] </a:t>
            </a:r>
            <a:r>
              <a:rPr lang="en-US" altLang="en-US" sz="1050" dirty="0"/>
              <a:t> </a:t>
            </a:r>
            <a:r>
              <a:rPr lang="en-US" altLang="en-US" sz="1050" dirty="0" err="1"/>
              <a:t>Carnevale</a:t>
            </a:r>
            <a:r>
              <a:rPr lang="en-US" altLang="en-US" sz="1050" dirty="0"/>
              <a:t>, Anthony P. "The Economic Value of College Majors Executive Summary 2015." Georgetown University Center on Education and the Workforce, McCourt School of Public Policy (2015): 1-44.</a:t>
            </a:r>
            <a:endParaRPr lang="en-US" sz="1050" dirty="0"/>
          </a:p>
        </p:txBody>
      </p:sp>
      <p:sp>
        <p:nvSpPr>
          <p:cNvPr id="4" name="Slide Number Placeholder 3"/>
          <p:cNvSpPr>
            <a:spLocks noGrp="1"/>
          </p:cNvSpPr>
          <p:nvPr>
            <p:ph type="sldNum" sz="quarter" idx="10"/>
          </p:nvPr>
        </p:nvSpPr>
        <p:spPr/>
        <p:txBody>
          <a:bodyPr/>
          <a:lstStyle/>
          <a:p>
            <a:fld id="{C8D6B00B-5541-445C-8D76-2D38B19A1883}" type="slidenum">
              <a:rPr lang="en-US" smtClean="0"/>
              <a:t>4</a:t>
            </a:fld>
            <a:endParaRPr lang="en-US"/>
          </a:p>
        </p:txBody>
      </p:sp>
    </p:spTree>
    <p:extLst>
      <p:ext uri="{BB962C8B-B14F-4D97-AF65-F5344CB8AC3E}">
        <p14:creationId xmlns:p14="http://schemas.microsoft.com/office/powerpoint/2010/main" val="398954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Where to live while you go to college can</a:t>
            </a:r>
            <a:r>
              <a:rPr lang="en-US" baseline="0" dirty="0"/>
              <a:t> affect the cost. Some 4-year schools require students to live in a dorm for the first year of school. </a:t>
            </a:r>
            <a:endParaRPr lang="en-US" dirty="0"/>
          </a:p>
          <a:p>
            <a:pPr eaLnBrk="1" hangingPunct="1">
              <a:spcBef>
                <a:spcPct val="0"/>
              </a:spcBef>
            </a:pP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09E49-E8A8-410B-BF31-D2D41A1E3FB8}"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103140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Indirect costs will vary dramatically from student to student. Students will need to estimate their costs for each of the categories. Things they should consider are: </a:t>
            </a:r>
          </a:p>
          <a:p>
            <a:pPr eaLnBrk="1" hangingPunct="1">
              <a:spcBef>
                <a:spcPct val="0"/>
              </a:spcBef>
            </a:pPr>
            <a:endParaRPr lang="en-US" dirty="0"/>
          </a:p>
          <a:p>
            <a:pPr marL="645812" lvl="1" indent="-176131" eaLnBrk="1" hangingPunct="1">
              <a:spcBef>
                <a:spcPct val="0"/>
              </a:spcBef>
              <a:buFont typeface="Wingdings" pitchFamily="2" charset="2"/>
              <a:buChar char="§"/>
            </a:pPr>
            <a:r>
              <a:rPr lang="en-US" dirty="0"/>
              <a:t>Transportation costs–</a:t>
            </a:r>
          </a:p>
          <a:p>
            <a:pPr marL="1115494" lvl="2" indent="-176131" eaLnBrk="1" hangingPunct="1">
              <a:spcBef>
                <a:spcPct val="0"/>
              </a:spcBef>
              <a:buFont typeface="Wingdings" pitchFamily="2" charset="2"/>
              <a:buChar char="§"/>
            </a:pPr>
            <a:r>
              <a:rPr lang="en-US" dirty="0"/>
              <a:t>Cost of gas and parking on campus if they live off of campus </a:t>
            </a:r>
          </a:p>
          <a:p>
            <a:pPr marL="1115494" lvl="2" indent="-176131" eaLnBrk="1" hangingPunct="1">
              <a:spcBef>
                <a:spcPct val="0"/>
              </a:spcBef>
              <a:buFont typeface="Wingdings" pitchFamily="2" charset="2"/>
              <a:buChar char="§"/>
            </a:pPr>
            <a:r>
              <a:rPr lang="en-US" dirty="0"/>
              <a:t>Cost of driving or bus, train, and airplane tickets if they go to school away from home </a:t>
            </a:r>
          </a:p>
          <a:p>
            <a:pPr eaLnBrk="1" hangingPunct="1">
              <a:spcBef>
                <a:spcPct val="0"/>
              </a:spcBef>
            </a:pPr>
            <a:endParaRPr lang="en-US" dirty="0"/>
          </a:p>
          <a:p>
            <a:pPr marL="645812" lvl="1" indent="-176131" eaLnBrk="1" hangingPunct="1">
              <a:spcBef>
                <a:spcPct val="0"/>
              </a:spcBef>
              <a:buFont typeface="Wingdings" pitchFamily="2" charset="2"/>
              <a:buChar char="§"/>
            </a:pPr>
            <a:r>
              <a:rPr lang="en-US" dirty="0"/>
              <a:t>Personal – what do they spend know on clothes, shampoo, food? </a:t>
            </a:r>
          </a:p>
          <a:p>
            <a:pPr marL="645812" lvl="1" indent="-176131" eaLnBrk="1" hangingPunct="1">
              <a:spcBef>
                <a:spcPct val="0"/>
              </a:spcBef>
              <a:buFont typeface="Wingdings" pitchFamily="2" charset="2"/>
              <a:buChar char="§"/>
            </a:pPr>
            <a:endParaRPr lang="en-US" dirty="0"/>
          </a:p>
          <a:p>
            <a:pPr marL="645812" lvl="1" indent="-176131" eaLnBrk="1" hangingPunct="1">
              <a:spcBef>
                <a:spcPct val="0"/>
              </a:spcBef>
              <a:buFont typeface="Wingdings" pitchFamily="2" charset="2"/>
              <a:buChar char="§"/>
            </a:pPr>
            <a:r>
              <a:rPr lang="en-US" dirty="0"/>
              <a:t>Recreation – what do they spend know on movies, concerts, outdoor recreation, groups they belong to? </a:t>
            </a:r>
          </a:p>
          <a:p>
            <a:pPr marL="645812" lvl="1" indent="-176131" eaLnBrk="1" hangingPunct="1">
              <a:spcBef>
                <a:spcPct val="0"/>
              </a:spcBef>
            </a:pPr>
            <a:endParaRPr lang="en-US" dirty="0"/>
          </a:p>
          <a:p>
            <a:pPr eaLnBrk="1" hangingPunct="1">
              <a:spcBef>
                <a:spcPct val="0"/>
              </a:spcBef>
            </a:pPr>
            <a:endParaRPr lang="en-US" dirty="0"/>
          </a:p>
          <a:p>
            <a:pPr marL="1115494" lvl="2" indent="-176131" eaLnBrk="1" hangingPunct="1">
              <a:spcBef>
                <a:spcPct val="0"/>
              </a:spcBef>
            </a:pPr>
            <a:endParaRPr lang="en-US" dirty="0"/>
          </a:p>
          <a:p>
            <a:pPr marL="1115494" lvl="2" indent="-176131" eaLnBrk="1" hangingPunct="1">
              <a:spcBef>
                <a:spcPct val="0"/>
              </a:spcBef>
            </a:pPr>
            <a:endParaRPr lang="en-US"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62E51-CD44-4730-ADB1-28417A48A203}"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415481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TYPES OF FINANCIAL AID: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SCHOLARSHIPS – Money awarded to students based on academic or other achievements to help pay for education expenses. Scholarships generally do not</a:t>
            </a:r>
          </a:p>
          <a:p>
            <a:r>
              <a:rPr lang="en-US" sz="1200" b="0" i="0" u="none" strike="noStrike" kern="1200" baseline="0" dirty="0">
                <a:solidFill>
                  <a:schemeClr val="tx1"/>
                </a:solidFill>
                <a:latin typeface="+mn-lt"/>
                <a:ea typeface="+mn-ea"/>
                <a:cs typeface="+mn-cs"/>
              </a:rPr>
              <a:t>have to be repaid.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GRANTS – A form of gift aid, usually based on financial need. A grant does not need to be repaid, unless, for example, you withdraw from a school and owe a refund or you do not successfully complete your coursework.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INSTITUTIONAL AID – Usually scholarships awarded from the school you are going to on the basis of financial need and or academic merit.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WORK STUDY – A financial aid program (federal or state) that allows a student to work on-campus or with approved off campus employers to earn money to pay for</a:t>
            </a:r>
          </a:p>
          <a:p>
            <a:r>
              <a:rPr lang="en-US" sz="1200" b="0" i="0" u="none" strike="noStrike" kern="1200" baseline="0" dirty="0">
                <a:solidFill>
                  <a:schemeClr val="tx1"/>
                </a:solidFill>
                <a:latin typeface="+mn-lt"/>
                <a:ea typeface="+mn-ea"/>
                <a:cs typeface="+mn-cs"/>
              </a:rPr>
              <a:t>college expenses.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LOANS – Money you can borrow and repay over time, with interest added in most cases.</a:t>
            </a:r>
            <a:endParaRPr lang="en-US" dirty="0"/>
          </a:p>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8</a:t>
            </a:fld>
            <a:endParaRPr lang="en-US"/>
          </a:p>
        </p:txBody>
      </p:sp>
    </p:spTree>
    <p:extLst>
      <p:ext uri="{BB962C8B-B14F-4D97-AF65-F5344CB8AC3E}">
        <p14:creationId xmlns:p14="http://schemas.microsoft.com/office/powerpoint/2010/main" val="37356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You only use one application-either</a:t>
            </a:r>
            <a:r>
              <a:rPr lang="en-US" baseline="0" dirty="0"/>
              <a:t> the FAFSA or the WASFA. </a:t>
            </a:r>
            <a:endParaRPr lang="en-US" dirty="0"/>
          </a:p>
          <a:p>
            <a:pPr marL="171450" indent="-171450" eaLnBrk="1" fontAlgn="auto" hangingPunct="1">
              <a:spcBef>
                <a:spcPts val="0"/>
              </a:spcBef>
              <a:spcAft>
                <a:spcPts val="0"/>
              </a:spcAft>
              <a:buFont typeface="Arial" pitchFamily="34" charset="0"/>
              <a:buChar char="•"/>
              <a:defRPr/>
            </a:pP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5B829C-0095-4658-87F2-892D7444689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6081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a:t>EFC is determined by a formula that takes into account information such as the student’s and parents’ income and (often) their assets, how many people are in the family household, and how many of those people are in college. For a full explanation of the EFC formula, go to StudentAid.gov/</a:t>
            </a:r>
            <a:r>
              <a:rPr lang="en-US" dirty="0" err="1"/>
              <a:t>resources#efc</a:t>
            </a:r>
            <a:r>
              <a:rPr lang="en-US" dirty="0"/>
              <a:t>.</a:t>
            </a:r>
            <a:br>
              <a:rPr lang="en-US" dirty="0"/>
            </a:br>
            <a:endParaRPr lang="en-US" dirty="0"/>
          </a:p>
          <a:p>
            <a:pPr marL="171450" indent="-171450" eaLnBrk="1" fontAlgn="auto" hangingPunct="1">
              <a:spcBef>
                <a:spcPts val="0"/>
              </a:spcBef>
              <a:spcAft>
                <a:spcPts val="0"/>
              </a:spcAft>
              <a:buFont typeface="Arial" pitchFamily="34" charset="0"/>
              <a:buChar char="•"/>
              <a:defRPr/>
            </a:pPr>
            <a:r>
              <a:rPr lang="en-US" dirty="0"/>
              <a:t>Cost of attendance is determined by the school and may include: </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Tuition and fees</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Books, supplies, transportation, personal, miscellaneous</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Room and board</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Dependent care</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Study-abroad expenses</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Disability expenses</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Employment expenses for co-op study</a:t>
            </a:r>
          </a:p>
          <a:p>
            <a:pPr marL="628650" lvl="1" indent="-171450" eaLnBrk="1" fontAlgn="auto" hangingPunct="1">
              <a:spcBef>
                <a:spcPts val="0"/>
              </a:spcBef>
              <a:spcAft>
                <a:spcPts val="0"/>
              </a:spcAft>
              <a:buFont typeface="Arial" pitchFamily="34" charset="0"/>
              <a:buChar char="•"/>
              <a:defRPr/>
            </a:pPr>
            <a:r>
              <a:rPr lang="en-US" dirty="0">
                <a:solidFill>
                  <a:srgbClr val="000000"/>
                </a:solidFill>
                <a:latin typeface="Arial" pitchFamily="34" charset="0"/>
              </a:rPr>
              <a:t>Loan fees</a:t>
            </a:r>
            <a:endParaRPr lang="en-US" dirty="0">
              <a:solidFill>
                <a:srgbClr val="000000"/>
              </a:solidFill>
              <a:latin typeface="Times New Roman" pitchFamily="18" charset="0"/>
            </a:endParaRP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For more information about cost of attendance, see the “Calculating Awards and Packaging” volume of the “Federal Student Aid Handbook” at ifap.ed.gov.</a:t>
            </a:r>
          </a:p>
          <a:p>
            <a:pPr marL="171450" indent="-171450" eaLnBrk="1" fontAlgn="auto" hangingPunct="1">
              <a:spcBef>
                <a:spcPts val="0"/>
              </a:spcBef>
              <a:spcAft>
                <a:spcPts val="0"/>
              </a:spcAft>
              <a:buFont typeface="Arial" pitchFamily="34" charset="0"/>
              <a:buChar char="•"/>
              <a:defRPr/>
            </a:pPr>
            <a:r>
              <a:rPr lang="en-US" dirty="0"/>
              <a:t>Financial need is determined by subtracting the EFC from the COA. Because COA differs from school to school, a student’s financial need will also differ from school to school.</a:t>
            </a:r>
          </a:p>
          <a:p>
            <a:pPr eaLnBrk="1" fontAlgn="auto" hangingPunct="1">
              <a:spcBef>
                <a:spcPts val="0"/>
              </a:spcBef>
              <a:spcAft>
                <a:spcPts val="0"/>
              </a:spcAft>
              <a:defRPr/>
            </a:pPr>
            <a:endParaRPr lang="en-US"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1E3645-B399-4234-A905-9890E7D46EC1}"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88676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16301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227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412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C7EB0C-C4C5-4AF8-9913-1F04FB664DA7}" type="datetime1">
              <a:rPr lang="en-US" smtClean="0">
                <a:solidFill>
                  <a:srgbClr val="44546A">
                    <a:lumMod val="75000"/>
                  </a:srgbClr>
                </a:solidFill>
              </a:rPr>
              <a:t>8/28/2021</a:t>
            </a:fld>
            <a:endParaRPr lang="en-US">
              <a:solidFill>
                <a:srgbClr val="44546A">
                  <a:lumMod val="75000"/>
                </a:srgbClr>
              </a:solidFill>
            </a:endParaRPr>
          </a:p>
        </p:txBody>
      </p:sp>
      <p:sp>
        <p:nvSpPr>
          <p:cNvPr id="4" name="Footer Placeholder 3"/>
          <p:cNvSpPr>
            <a:spLocks noGrp="1"/>
          </p:cNvSpPr>
          <p:nvPr>
            <p:ph type="ftr" sz="quarter" idx="11"/>
          </p:nvPr>
        </p:nvSpPr>
        <p:spPr/>
        <p:txBody>
          <a:bodyPr/>
          <a:lstStyle/>
          <a:p>
            <a:r>
              <a:rPr lang="en-US">
                <a:solidFill>
                  <a:srgbClr val="44546A">
                    <a:lumMod val="75000"/>
                  </a:srgbClr>
                </a:solidFill>
              </a:rPr>
              <a:t>Washington Student Achievement Council</a:t>
            </a:r>
            <a:endParaRPr lang="en-US" dirty="0">
              <a:solidFill>
                <a:srgbClr val="44546A">
                  <a:lumMod val="75000"/>
                </a:srgbClr>
              </a:solidFill>
            </a:endParaRPr>
          </a:p>
        </p:txBody>
      </p:sp>
      <p:sp>
        <p:nvSpPr>
          <p:cNvPr id="5" name="Slide Number Placeholder 4"/>
          <p:cNvSpPr>
            <a:spLocks noGrp="1"/>
          </p:cNvSpPr>
          <p:nvPr>
            <p:ph type="sldNum" sz="quarter" idx="12"/>
          </p:nvPr>
        </p:nvSpPr>
        <p:spPr/>
        <p:txBody>
          <a:bodyPr/>
          <a:lstStyle/>
          <a:p>
            <a:fld id="{32812E0E-C58D-45CD-BD69-23634E9A667D}" type="slidenum">
              <a:rPr lang="en-US" smtClean="0">
                <a:solidFill>
                  <a:srgbClr val="44546A">
                    <a:lumMod val="75000"/>
                  </a:srgbClr>
                </a:solidFill>
              </a:rPr>
              <a:pPr/>
              <a:t>‹#›</a:t>
            </a:fld>
            <a:endParaRPr lang="en-US">
              <a:solidFill>
                <a:srgbClr val="44546A">
                  <a:lumMod val="75000"/>
                </a:srgbClr>
              </a:solidFill>
            </a:endParaRPr>
          </a:p>
        </p:txBody>
      </p:sp>
      <p:sp>
        <p:nvSpPr>
          <p:cNvPr id="6" name="Rectangle 5"/>
          <p:cNvSpPr/>
          <p:nvPr userDrawn="1"/>
        </p:nvSpPr>
        <p:spPr>
          <a:xfrm>
            <a:off x="0" y="525380"/>
            <a:ext cx="9144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8" y="589548"/>
            <a:ext cx="541131" cy="840559"/>
          </a:xfrm>
          <a:prstGeom prst="rect">
            <a:avLst/>
          </a:prstGeom>
        </p:spPr>
      </p:pic>
      <p:sp>
        <p:nvSpPr>
          <p:cNvPr id="8" name="Title 1"/>
          <p:cNvSpPr>
            <a:spLocks noGrp="1"/>
          </p:cNvSpPr>
          <p:nvPr>
            <p:ph type="title"/>
          </p:nvPr>
        </p:nvSpPr>
        <p:spPr>
          <a:xfrm>
            <a:off x="628650" y="693964"/>
            <a:ext cx="7886700" cy="996724"/>
          </a:xfrm>
        </p:spPr>
        <p:txBody>
          <a:bodyPr>
            <a:normAutofit/>
          </a:bodyPr>
          <a:lstStyle>
            <a:lvl1pPr>
              <a:defRPr sz="2700">
                <a:solidFill>
                  <a:schemeClr val="bg1"/>
                </a:solidFill>
                <a:latin typeface="Trajan Pro" panose="02020502050506020301" pitchFamily="18" charset="0"/>
              </a:defRPr>
            </a:lvl1pPr>
          </a:lstStyle>
          <a:p>
            <a:r>
              <a:rPr lang="en-US" dirty="0"/>
              <a:t>Click to edit Master title style</a:t>
            </a:r>
          </a:p>
        </p:txBody>
      </p:sp>
      <p:sp>
        <p:nvSpPr>
          <p:cNvPr id="10" name="Content Placeholder 9"/>
          <p:cNvSpPr>
            <a:spLocks noGrp="1"/>
          </p:cNvSpPr>
          <p:nvPr>
            <p:ph sz="quarter" idx="13"/>
          </p:nvPr>
        </p:nvSpPr>
        <p:spPr>
          <a:xfrm>
            <a:off x="628650"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p:cNvSpPr>
            <a:spLocks noGrp="1"/>
          </p:cNvSpPr>
          <p:nvPr>
            <p:ph sz="quarter" idx="14"/>
          </p:nvPr>
        </p:nvSpPr>
        <p:spPr>
          <a:xfrm>
            <a:off x="4772025"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286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Decorative Only" title="Decorative Only"/>
          <p:cNvCxnSpPr>
            <a:cxnSpLocks noChangeShapeType="1"/>
          </p:cNvCxnSpPr>
          <p:nvPr userDrawn="1"/>
        </p:nvCxnSpPr>
        <p:spPr bwMode="auto">
          <a:xfrm>
            <a:off x="457200" y="1447800"/>
            <a:ext cx="7467600" cy="1588"/>
          </a:xfrm>
          <a:prstGeom prst="line">
            <a:avLst/>
          </a:prstGeom>
          <a:noFill/>
          <a:ln w="38100">
            <a:solidFill>
              <a:schemeClr val="accent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4" name="Text Placeholder 13"/>
          <p:cNvSpPr>
            <a:spLocks noGrp="1"/>
          </p:cNvSpPr>
          <p:nvPr>
            <p:ph type="body" sz="quarter" idx="10"/>
          </p:nvPr>
        </p:nvSpPr>
        <p:spPr>
          <a:xfrm>
            <a:off x="457200" y="6248400"/>
            <a:ext cx="82296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7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346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054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024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587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44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36284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8/28/2021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04654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pPr/>
              <a:t>8/28/2021</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30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6DFF08F-DC6B-4601-B491-B0F83F6DD2DA}" type="datetimeFigureOut">
              <a:rPr lang="en-US" smtClean="0"/>
              <a:pPr/>
              <a:t>8/28/2021</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39668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01" r:id="rId12"/>
    <p:sldLayoutId id="2147483803"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ollegescorecard.ed.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collegecost.ed.gov/index.aspx"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7300" dirty="0"/>
              <a:t>Cost of College</a:t>
            </a:r>
            <a:br>
              <a:rPr lang="en-US" sz="8000" dirty="0"/>
            </a:br>
            <a:r>
              <a:rPr lang="en-US" altLang="en-US" sz="4900" dirty="0">
                <a:latin typeface="Arial" panose="020B0604020202020204" pitchFamily="34" charset="0"/>
                <a:cs typeface="Arial" panose="020B0604020202020204" pitchFamily="34" charset="0"/>
              </a:rPr>
              <a:t>Finding Money for College</a:t>
            </a:r>
            <a:r>
              <a:rPr lang="en-US" sz="4900" dirty="0"/>
              <a:t> </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197" y="6114291"/>
            <a:ext cx="1815381" cy="640080"/>
          </a:xfrm>
          <a:prstGeom prst="rect">
            <a:avLst/>
          </a:prstGeom>
        </p:spPr>
      </p:pic>
    </p:spTree>
    <p:extLst>
      <p:ext uri="{BB962C8B-B14F-4D97-AF65-F5344CB8AC3E}">
        <p14:creationId xmlns:p14="http://schemas.microsoft.com/office/powerpoint/2010/main" val="30280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How much financial aid can I get?</a:t>
            </a:r>
          </a:p>
        </p:txBody>
      </p:sp>
      <p:sp>
        <p:nvSpPr>
          <p:cNvPr id="5" name="Content Placeholder 4"/>
          <p:cNvSpPr>
            <a:spLocks noGrp="1"/>
          </p:cNvSpPr>
          <p:nvPr>
            <p:ph idx="1"/>
          </p:nvPr>
        </p:nvSpPr>
        <p:spPr/>
        <p:txBody>
          <a:bodyPr>
            <a:normAutofit/>
          </a:bodyPr>
          <a:lstStyle/>
          <a:p>
            <a:pPr>
              <a:defRPr/>
            </a:pPr>
            <a:r>
              <a:rPr lang="en-US" sz="2000" dirty="0">
                <a:ea typeface="Verdana" panose="020B0604030504040204" pitchFamily="34" charset="0"/>
                <a:cs typeface="Verdana" panose="020B0604030504040204" pitchFamily="34" charset="0"/>
              </a:rPr>
              <a:t>Applying for aid usually takes about </a:t>
            </a:r>
            <a:r>
              <a:rPr lang="en-US" sz="2800" b="1" dirty="0">
                <a:ea typeface="Verdana" panose="020B0604030504040204" pitchFamily="34" charset="0"/>
                <a:cs typeface="Verdana" panose="020B0604030504040204" pitchFamily="34" charset="0"/>
              </a:rPr>
              <a:t>half an hour. </a:t>
            </a:r>
          </a:p>
          <a:p>
            <a:pPr>
              <a:defRPr/>
            </a:pPr>
            <a:r>
              <a:rPr lang="en-US" sz="2000" dirty="0">
                <a:ea typeface="Verdana" panose="020B0604030504040204" pitchFamily="34" charset="0"/>
                <a:cs typeface="Verdana" panose="020B0604030504040204" pitchFamily="34" charset="0"/>
              </a:rPr>
              <a:t>Determines families’ </a:t>
            </a:r>
            <a:r>
              <a:rPr lang="en-US" sz="2800" b="1" dirty="0">
                <a:ea typeface="Verdana" panose="020B0604030504040204" pitchFamily="34" charset="0"/>
                <a:cs typeface="Verdana" panose="020B0604030504040204" pitchFamily="34" charset="0"/>
              </a:rPr>
              <a:t>ability to contribute</a:t>
            </a:r>
            <a:r>
              <a:rPr lang="en-US" sz="2000" b="1" dirty="0">
                <a:ea typeface="Verdana" panose="020B0604030504040204" pitchFamily="34" charset="0"/>
                <a:cs typeface="Verdana" panose="020B0604030504040204" pitchFamily="34" charset="0"/>
              </a:rPr>
              <a:t> </a:t>
            </a:r>
            <a:r>
              <a:rPr lang="en-US" sz="2000" dirty="0">
                <a:ea typeface="Verdana" panose="020B0604030504040204" pitchFamily="34" charset="0"/>
                <a:cs typeface="Verdana" panose="020B0604030504040204" pitchFamily="34" charset="0"/>
              </a:rPr>
              <a:t>to cost of attendance.</a:t>
            </a:r>
          </a:p>
          <a:p>
            <a:r>
              <a:rPr lang="en-US" sz="2000" dirty="0"/>
              <a:t>In general, depends on </a:t>
            </a:r>
            <a:r>
              <a:rPr lang="en-US" sz="2800" b="1" dirty="0"/>
              <a:t>your financial need.</a:t>
            </a:r>
            <a:endParaRPr lang="en-US" sz="2000" b="1" dirty="0"/>
          </a:p>
          <a:p>
            <a:r>
              <a:rPr lang="en-US" sz="2000" dirty="0"/>
              <a:t>COA is tuition, fees, room and board, transportation, etc.</a:t>
            </a:r>
          </a:p>
          <a:p>
            <a:r>
              <a:rPr lang="en-US" sz="2800" b="1" dirty="0"/>
              <a:t>COA – EFC = financial need</a:t>
            </a:r>
          </a:p>
        </p:txBody>
      </p:sp>
    </p:spTree>
    <p:extLst>
      <p:ext uri="{BB962C8B-B14F-4D97-AF65-F5344CB8AC3E}">
        <p14:creationId xmlns:p14="http://schemas.microsoft.com/office/powerpoint/2010/main" val="303055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much will a student pay?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810" y="1657740"/>
            <a:ext cx="6507190" cy="3533377"/>
          </a:xfrm>
          <a:prstGeom prst="rect">
            <a:avLst/>
          </a:prstGeom>
        </p:spPr>
      </p:pic>
    </p:spTree>
    <p:extLst>
      <p:ext uri="{BB962C8B-B14F-4D97-AF65-F5344CB8AC3E}">
        <p14:creationId xmlns:p14="http://schemas.microsoft.com/office/powerpoint/2010/main" val="297758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5935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College Scorecard</a:t>
            </a:r>
          </a:p>
        </p:txBody>
      </p:sp>
      <p:sp>
        <p:nvSpPr>
          <p:cNvPr id="8" name="Content Placeholder 7"/>
          <p:cNvSpPr>
            <a:spLocks noGrp="1"/>
          </p:cNvSpPr>
          <p:nvPr>
            <p:ph sz="half" idx="1"/>
          </p:nvPr>
        </p:nvSpPr>
        <p:spPr/>
        <p:txBody>
          <a:bodyPr>
            <a:normAutofit fontScale="92500" lnSpcReduction="10000"/>
          </a:bodyPr>
          <a:lstStyle/>
          <a:p>
            <a:pPr marL="0" indent="0">
              <a:buNone/>
            </a:pPr>
            <a:r>
              <a:rPr lang="en-US" altLang="en-US" sz="1900" dirty="0">
                <a:solidFill>
                  <a:schemeClr val="tx1"/>
                </a:solidFill>
                <a:cs typeface="Arial" panose="020B0604020202020204" pitchFamily="34" charset="0"/>
              </a:rPr>
              <a:t>The College Scorecard is available on the Department of Education’s website.</a:t>
            </a:r>
          </a:p>
          <a:p>
            <a:pPr marL="0" indent="0">
              <a:buNone/>
            </a:pPr>
            <a:r>
              <a:rPr lang="en-US" altLang="en-US" sz="1900" dirty="0">
                <a:solidFill>
                  <a:schemeClr val="tx1"/>
                </a:solidFill>
                <a:cs typeface="Arial" panose="020B0604020202020204" pitchFamily="34" charset="0"/>
              </a:rPr>
              <a:t>This tool takes all schools in the country which accept federal funding (federal student loans) and allows them to be easily searched in one place</a:t>
            </a:r>
          </a:p>
          <a:p>
            <a:pPr marL="0" indent="0">
              <a:spcAft>
                <a:spcPts val="2400"/>
              </a:spcAft>
              <a:buNone/>
            </a:pPr>
            <a:r>
              <a:rPr lang="en-US" altLang="en-US" sz="1900" dirty="0">
                <a:solidFill>
                  <a:schemeClr val="tx1"/>
                </a:solidFill>
                <a:cs typeface="Arial" panose="020B0604020202020204" pitchFamily="34" charset="0"/>
              </a:rPr>
              <a:t>The tool allows students to select majors, states, size of the institution, even school mission and religious affiliation.</a:t>
            </a:r>
          </a:p>
          <a:p>
            <a:pPr marL="0" indent="0">
              <a:spcAft>
                <a:spcPts val="2400"/>
              </a:spcAft>
              <a:buNone/>
            </a:pPr>
            <a:r>
              <a:rPr lang="en-US" sz="1900" dirty="0">
                <a:solidFill>
                  <a:schemeClr val="accent1">
                    <a:lumMod val="75000"/>
                  </a:schemeClr>
                </a:solidFill>
                <a:hlinkClick r:id="rId3"/>
              </a:rPr>
              <a:t>collegescorecard.ed.gov</a:t>
            </a:r>
            <a:endParaRPr lang="en-US" altLang="en-US" sz="1900" dirty="0">
              <a:solidFill>
                <a:schemeClr val="tx1"/>
              </a:solidFill>
              <a:cs typeface="Arial" panose="020B0604020202020204" pitchFamily="34" charset="0"/>
            </a:endParaRPr>
          </a:p>
          <a:p>
            <a:pPr marL="0" indent="0">
              <a:buNone/>
            </a:pPr>
            <a:endParaRPr lang="en-US" dirty="0"/>
          </a:p>
        </p:txBody>
      </p:sp>
      <p:pic>
        <p:nvPicPr>
          <p:cNvPr id="10" name="Picture 2" descr="A screenshot of the &quot;Find Schools&quot; tool on CollegeScorecard.ed.gov, shows that you can search by program/degrees, location, size, name or an advanced search" title="Decorativ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06974" y="1793630"/>
            <a:ext cx="3289535" cy="294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64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pPr lvl="0" defTabSz="457200" fontAlgn="auto">
              <a:spcBef>
                <a:spcPts val="0"/>
              </a:spcBef>
              <a:spcAft>
                <a:spcPts val="0"/>
              </a:spcAft>
              <a:defRPr/>
            </a:pPr>
            <a:r>
              <a:rPr lang="en-US" dirty="0"/>
              <a:t>Comparison Shop: College Navigator</a:t>
            </a:r>
          </a:p>
        </p:txBody>
      </p:sp>
      <p:pic>
        <p:nvPicPr>
          <p:cNvPr id="5" name="Picture 2" descr="Screen shot of college navigator home page"/>
          <p:cNvPicPr>
            <a:picLocks noGrp="1" noChangeAspect="1" noChangeArrowheads="1"/>
          </p:cNvPicPr>
          <p:nvPr>
            <p:ph idx="1"/>
          </p:nvPr>
        </p:nvPicPr>
        <p:blipFill>
          <a:blip r:embed="rId3"/>
          <a:stretch>
            <a:fillRect/>
          </a:stretch>
        </p:blipFill>
        <p:spPr bwMode="auto">
          <a:xfrm>
            <a:off x="3930002" y="380720"/>
            <a:ext cx="4559090" cy="36369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descr="Resources on this website are also avaliable in Spanish"/>
          <p:cNvSpPr txBox="1">
            <a:spLocks noGrp="1" noChangeArrowheads="1"/>
          </p:cNvSpPr>
          <p:nvPr>
            <p:ph sz="half" idx="4294967295"/>
          </p:nvPr>
        </p:nvSpPr>
        <p:spPr bwMode="auto">
          <a:xfrm>
            <a:off x="2886676" y="3137257"/>
            <a:ext cx="3835400" cy="3371136"/>
          </a:xfrm>
          <a:prstGeom prst="irregularSeal1">
            <a:avLst/>
          </a:prstGeom>
          <a:solidFill>
            <a:srgbClr val="FFFF99"/>
          </a:solidFill>
          <a:ln>
            <a:solidFill>
              <a:srgbClr val="FFFF99"/>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eaLnBrk="0" hangingPunct="0">
              <a:defRPr sz="2400">
                <a:solidFill>
                  <a:schemeClr val="tx1"/>
                </a:solidFill>
                <a:latin typeface="Calibri" charset="0"/>
                <a:ea typeface="MS PGothic" charset="0"/>
                <a:cs typeface="MS PGothic" charset="0"/>
              </a:defRPr>
            </a:lvl1pPr>
            <a:lvl2pPr marL="37931725" indent="-37474525" eaLnBrk="0" hangingPunct="0">
              <a:defRPr sz="2400">
                <a:solidFill>
                  <a:schemeClr val="tx1"/>
                </a:solidFill>
                <a:latin typeface="Calibri" charset="0"/>
                <a:ea typeface="MS PGothic" charset="0"/>
                <a:cs typeface="MS PGothic" charset="0"/>
              </a:defRPr>
            </a:lvl2pPr>
            <a:lvl3pPr eaLnBrk="0" hangingPunct="0">
              <a:defRPr sz="2400">
                <a:solidFill>
                  <a:schemeClr val="tx1"/>
                </a:solidFill>
                <a:latin typeface="Calibri" charset="0"/>
                <a:ea typeface="MS PGothic" charset="0"/>
                <a:cs typeface="MS PGothic" charset="0"/>
              </a:defRPr>
            </a:lvl3pPr>
            <a:lvl4pPr eaLnBrk="0" hangingPunct="0">
              <a:defRPr sz="2400">
                <a:solidFill>
                  <a:schemeClr val="tx1"/>
                </a:solidFill>
                <a:latin typeface="Calibri" charset="0"/>
                <a:ea typeface="MS PGothic" charset="0"/>
                <a:cs typeface="MS PGothic" charset="0"/>
              </a:defRPr>
            </a:lvl4pPr>
            <a:lvl5pPr eaLnBrk="0" hangingPunct="0">
              <a:defRPr sz="2400">
                <a:solidFill>
                  <a:schemeClr val="tx1"/>
                </a:solidFill>
                <a:latin typeface="Calibri" charset="0"/>
                <a:ea typeface="MS PGothic" charset="0"/>
                <a:cs typeface="MS PGothic" charset="0"/>
              </a:defRPr>
            </a:lvl5pPr>
            <a:lvl6pPr marL="457200" eaLnBrk="0" fontAlgn="base" hangingPunct="0">
              <a:spcBef>
                <a:spcPct val="0"/>
              </a:spcBef>
              <a:spcAft>
                <a:spcPct val="0"/>
              </a:spcAft>
              <a:defRPr sz="2400">
                <a:solidFill>
                  <a:schemeClr val="tx1"/>
                </a:solidFill>
                <a:latin typeface="Calibri" charset="0"/>
                <a:ea typeface="MS PGothic" charset="0"/>
                <a:cs typeface="MS PGothic" charset="0"/>
              </a:defRPr>
            </a:lvl6pPr>
            <a:lvl7pPr marL="914400" eaLnBrk="0" fontAlgn="base" hangingPunct="0">
              <a:spcBef>
                <a:spcPct val="0"/>
              </a:spcBef>
              <a:spcAft>
                <a:spcPct val="0"/>
              </a:spcAft>
              <a:defRPr sz="2400">
                <a:solidFill>
                  <a:schemeClr val="tx1"/>
                </a:solidFill>
                <a:latin typeface="Calibri" charset="0"/>
                <a:ea typeface="MS PGothic" charset="0"/>
                <a:cs typeface="MS PGothic" charset="0"/>
              </a:defRPr>
            </a:lvl7pPr>
            <a:lvl8pPr marL="1371600" eaLnBrk="0" fontAlgn="base" hangingPunct="0">
              <a:spcBef>
                <a:spcPct val="0"/>
              </a:spcBef>
              <a:spcAft>
                <a:spcPct val="0"/>
              </a:spcAft>
              <a:defRPr sz="2400">
                <a:solidFill>
                  <a:schemeClr val="tx1"/>
                </a:solidFill>
                <a:latin typeface="Calibri" charset="0"/>
                <a:ea typeface="MS PGothic" charset="0"/>
                <a:cs typeface="MS PGothic" charset="0"/>
              </a:defRPr>
            </a:lvl8pPr>
            <a:lvl9pPr marL="18288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indent="0" algn="ctr" eaLnBrk="1" fontAlgn="auto" hangingPunct="1">
              <a:spcBef>
                <a:spcPts val="0"/>
              </a:spcBef>
              <a:spcAft>
                <a:spcPts val="0"/>
              </a:spcAft>
              <a:buNone/>
              <a:defRPr/>
            </a:pPr>
            <a:r>
              <a:rPr lang="en-US" sz="2000" b="1" dirty="0">
                <a:latin typeface="+mn-lt"/>
              </a:rPr>
              <a:t>Resources on this website are also available in Spanish</a:t>
            </a:r>
          </a:p>
        </p:txBody>
      </p:sp>
    </p:spTree>
    <p:extLst>
      <p:ext uri="{BB962C8B-B14F-4D97-AF65-F5344CB8AC3E}">
        <p14:creationId xmlns:p14="http://schemas.microsoft.com/office/powerpoint/2010/main" val="365227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Comparison Shop: Net Price Calculator</a:t>
            </a:r>
          </a:p>
        </p:txBody>
      </p:sp>
      <p:pic>
        <p:nvPicPr>
          <p:cNvPr id="7" name="Content Placeholder 6" descr="Screen Shot of Net Price calculator website" title="Screen Shot of Net Price calculator website"/>
          <p:cNvPicPr>
            <a:picLocks noGrp="1" noChangeAspect="1"/>
          </p:cNvPicPr>
          <p:nvPr>
            <p:ph idx="1"/>
          </p:nvPr>
        </p:nvPicPr>
        <p:blipFill>
          <a:blip r:embed="rId3"/>
          <a:stretch>
            <a:fillRect/>
          </a:stretch>
        </p:blipFill>
        <p:spPr bwMode="auto">
          <a:xfrm>
            <a:off x="3399066" y="468930"/>
            <a:ext cx="5045820" cy="36369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Screen Shot of College cost website" title="Screen Shot of College cost website"/>
          <p:cNvPicPr>
            <a:picLocks noGrp="1" noChangeAspect="1"/>
          </p:cNvPicPr>
          <p:nvPr>
            <p:ph sz="quarter" idx="4294967295"/>
          </p:nvPr>
        </p:nvPicPr>
        <p:blipFill rotWithShape="1">
          <a:blip r:embed="rId4"/>
          <a:srcRect b="55969"/>
          <a:stretch/>
        </p:blipFill>
        <p:spPr bwMode="auto">
          <a:xfrm>
            <a:off x="2971800" y="4572000"/>
            <a:ext cx="6172200" cy="2286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14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Shop: College Cost Center</a:t>
            </a:r>
          </a:p>
        </p:txBody>
      </p:sp>
      <p:pic>
        <p:nvPicPr>
          <p:cNvPr id="5" name="Content Placeholder 4" descr="Web screenshot of Collegecost.ed.gov" title="Web screenshot of Collegecost.ed.gov"/>
          <p:cNvPicPr>
            <a:picLocks noGrp="1" noChangeAspect="1"/>
          </p:cNvPicPr>
          <p:nvPr>
            <p:ph idx="1"/>
          </p:nvPr>
        </p:nvPicPr>
        <p:blipFill>
          <a:blip r:embed="rId3"/>
          <a:stretch>
            <a:fillRect/>
          </a:stretch>
        </p:blipFill>
        <p:spPr bwMode="auto">
          <a:xfrm>
            <a:off x="2901950" y="1976719"/>
            <a:ext cx="5486400" cy="28950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4294967295"/>
          </p:nvPr>
        </p:nvSpPr>
        <p:spPr>
          <a:xfrm>
            <a:off x="0" y="6286500"/>
            <a:ext cx="8229600" cy="411163"/>
          </a:xfrm>
        </p:spPr>
        <p:txBody>
          <a:bodyPr>
            <a:normAutofit/>
          </a:bodyPr>
          <a:lstStyle/>
          <a:p>
            <a:pPr lvl="0" algn="ctr">
              <a:spcBef>
                <a:spcPct val="0"/>
              </a:spcBef>
              <a:defRPr/>
            </a:pPr>
            <a:r>
              <a:rPr lang="en-US" dirty="0"/>
              <a:t>AVAILABLE AT: </a:t>
            </a:r>
            <a:r>
              <a:rPr lang="en-US" dirty="0">
                <a:hlinkClick r:id="rId4"/>
              </a:rPr>
              <a:t>College Affordability and Transparency Center</a:t>
            </a:r>
            <a:endParaRPr lang="en-US" dirty="0"/>
          </a:p>
        </p:txBody>
      </p:sp>
    </p:spTree>
    <p:extLst>
      <p:ext uri="{BB962C8B-B14F-4D97-AF65-F5344CB8AC3E}">
        <p14:creationId xmlns:p14="http://schemas.microsoft.com/office/powerpoint/2010/main" val="38862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the College Bound Scholarship?</a:t>
            </a:r>
          </a:p>
        </p:txBody>
      </p:sp>
      <p:graphicFrame>
        <p:nvGraphicFramePr>
          <p:cNvPr id="3" name="Diagram 2"/>
          <p:cNvGraphicFramePr/>
          <p:nvPr>
            <p:extLst>
              <p:ext uri="{D42A27DB-BD31-4B8C-83A1-F6EECF244321}">
                <p14:modId xmlns:p14="http://schemas.microsoft.com/office/powerpoint/2010/main" val="4001416176"/>
              </p:ext>
            </p:extLst>
          </p:nvPr>
        </p:nvGraphicFramePr>
        <p:xfrm>
          <a:off x="2693773" y="951470"/>
          <a:ext cx="6301946" cy="515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07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qualifies?</a:t>
            </a:r>
          </a:p>
        </p:txBody>
      </p:sp>
      <p:sp>
        <p:nvSpPr>
          <p:cNvPr id="4" name="Content Placeholder 3"/>
          <p:cNvSpPr txBox="1">
            <a:spLocks/>
          </p:cNvSpPr>
          <p:nvPr/>
        </p:nvSpPr>
        <p:spPr>
          <a:xfrm>
            <a:off x="2649300" y="1285221"/>
            <a:ext cx="5988003" cy="430546"/>
          </a:xfrm>
          <a:prstGeom prst="rect">
            <a:avLst/>
          </a:prstGeom>
        </p:spPr>
        <p:txBody>
          <a:bodyPr>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latin typeface="+mn-lt"/>
              </a:rPr>
              <a:t>Students must meet one of the following requirements during 7th OR 8th grade</a:t>
            </a:r>
            <a:r>
              <a:rPr lang="en-US" sz="2100" dirty="0">
                <a:solidFill>
                  <a:schemeClr val="tx2"/>
                </a:solidFill>
                <a:latin typeface="+mn-lt"/>
              </a:rPr>
              <a:t>. </a:t>
            </a:r>
          </a:p>
        </p:txBody>
      </p:sp>
      <p:graphicFrame>
        <p:nvGraphicFramePr>
          <p:cNvPr id="3" name="Diagram 2"/>
          <p:cNvGraphicFramePr/>
          <p:nvPr>
            <p:extLst>
              <p:ext uri="{D42A27DB-BD31-4B8C-83A1-F6EECF244321}">
                <p14:modId xmlns:p14="http://schemas.microsoft.com/office/powerpoint/2010/main" val="1073138586"/>
              </p:ext>
            </p:extLst>
          </p:nvPr>
        </p:nvGraphicFramePr>
        <p:xfrm>
          <a:off x="2792627" y="3052119"/>
          <a:ext cx="5701350" cy="289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2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The Pledge</a:t>
            </a:r>
          </a:p>
        </p:txBody>
      </p:sp>
      <p:sp>
        <p:nvSpPr>
          <p:cNvPr id="3" name="Content Placeholder 2"/>
          <p:cNvSpPr>
            <a:spLocks noGrp="1"/>
          </p:cNvSpPr>
          <p:nvPr>
            <p:ph idx="1"/>
          </p:nvPr>
        </p:nvSpPr>
        <p:spPr/>
        <p:txBody>
          <a:bodyPr>
            <a:normAutofit/>
          </a:bodyPr>
          <a:lstStyle/>
          <a:p>
            <a:r>
              <a:rPr lang="en-US" sz="2400" dirty="0"/>
              <a:t>Graduate from a Washington State high school with a 2.0 GPA or better.</a:t>
            </a:r>
          </a:p>
          <a:p>
            <a:r>
              <a:rPr lang="en-US" sz="2400" dirty="0"/>
              <a:t>Have no felony convictions.</a:t>
            </a:r>
          </a:p>
          <a:p>
            <a:r>
              <a:rPr lang="en-US" sz="2400" dirty="0"/>
              <a:t>Be income eligible, determined by the college with information from the FAFSA or WASFA.</a:t>
            </a:r>
          </a:p>
          <a:p>
            <a:r>
              <a:rPr lang="en-US" sz="2400" dirty="0"/>
              <a:t>Enroll in an eligible college within one year of high school graduation.</a:t>
            </a:r>
          </a:p>
          <a:p>
            <a:r>
              <a:rPr lang="en-US" sz="2400" dirty="0"/>
              <a:t>Students can use up to four years of the scholarship within five years of high school graduation.</a:t>
            </a:r>
          </a:p>
        </p:txBody>
      </p:sp>
      <p:sp>
        <p:nvSpPr>
          <p:cNvPr id="5" name="Rectangle 4"/>
          <p:cNvSpPr/>
          <p:nvPr/>
        </p:nvSpPr>
        <p:spPr>
          <a:xfrm>
            <a:off x="1380811" y="2228850"/>
            <a:ext cx="6648450" cy="3700305"/>
          </a:xfrm>
          <a:prstGeom prst="rect">
            <a:avLst/>
          </a:prstGeom>
        </p:spPr>
        <p:txBody>
          <a:bodyPr/>
          <a:lstStyle/>
          <a:p>
            <a:pPr marL="285750" lvl="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629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Our GEAR UP Team includes: </a:t>
            </a:r>
          </a:p>
        </p:txBody>
      </p:sp>
    </p:spTree>
    <p:extLst>
      <p:ext uri="{BB962C8B-B14F-4D97-AF65-F5344CB8AC3E}">
        <p14:creationId xmlns:p14="http://schemas.microsoft.com/office/powerpoint/2010/main" val="2903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Eligibility</a:t>
            </a:r>
          </a:p>
        </p:txBody>
      </p:sp>
      <p:graphicFrame>
        <p:nvGraphicFramePr>
          <p:cNvPr id="3" name="Diagram 2"/>
          <p:cNvGraphicFramePr/>
          <p:nvPr>
            <p:extLst>
              <p:ext uri="{D42A27DB-BD31-4B8C-83A1-F6EECF244321}">
                <p14:modId xmlns:p14="http://schemas.microsoft.com/office/powerpoint/2010/main" val="789059008"/>
              </p:ext>
            </p:extLst>
          </p:nvPr>
        </p:nvGraphicFramePr>
        <p:xfrm>
          <a:off x="2582562" y="1556951"/>
          <a:ext cx="6561438" cy="3385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59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64034" cy="4601183"/>
          </a:xfrm>
        </p:spPr>
        <p:txBody>
          <a:bodyPr>
            <a:normAutofit/>
          </a:bodyPr>
          <a:lstStyle/>
          <a:p>
            <a:r>
              <a:rPr lang="en-US" sz="2800" dirty="0"/>
              <a:t>What is the Commitment? </a:t>
            </a:r>
          </a:p>
        </p:txBody>
      </p:sp>
      <p:sp>
        <p:nvSpPr>
          <p:cNvPr id="5" name="Content Placeholder 4"/>
          <p:cNvSpPr>
            <a:spLocks noGrp="1"/>
          </p:cNvSpPr>
          <p:nvPr>
            <p:ph idx="1"/>
          </p:nvPr>
        </p:nvSpPr>
        <p:spPr>
          <a:xfrm>
            <a:off x="2892683" y="864109"/>
            <a:ext cx="5486400" cy="1311010"/>
          </a:xfrm>
        </p:spPr>
        <p:txBody>
          <a:bodyPr/>
          <a:lstStyle/>
          <a:p>
            <a:r>
              <a:rPr lang="en-US" sz="2000" dirty="0"/>
              <a:t>That the cost of tuition at public rates, some fees and a small book allowance will be covered by state financial aid.</a:t>
            </a:r>
          </a:p>
          <a:p>
            <a:endParaRPr lang="en-US" dirty="0"/>
          </a:p>
        </p:txBody>
      </p:sp>
      <p:sp>
        <p:nvSpPr>
          <p:cNvPr id="4" name="Content Placeholder 3"/>
          <p:cNvSpPr txBox="1">
            <a:spLocks/>
          </p:cNvSpPr>
          <p:nvPr/>
        </p:nvSpPr>
        <p:spPr>
          <a:xfrm>
            <a:off x="0" y="2175119"/>
            <a:ext cx="9144000" cy="769677"/>
          </a:xfrm>
          <a:prstGeom prst="rect">
            <a:avLst/>
          </a:prstGeom>
        </p:spPr>
        <p:txBody>
          <a:bodyPr>
            <a:no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endParaRPr lang="en-US" sz="2100" dirty="0"/>
          </a:p>
        </p:txBody>
      </p:sp>
      <p:graphicFrame>
        <p:nvGraphicFramePr>
          <p:cNvPr id="3" name="Diagram 2"/>
          <p:cNvGraphicFramePr/>
          <p:nvPr>
            <p:extLst>
              <p:ext uri="{D42A27DB-BD31-4B8C-83A1-F6EECF244321}">
                <p14:modId xmlns:p14="http://schemas.microsoft.com/office/powerpoint/2010/main" val="2586247274"/>
              </p:ext>
            </p:extLst>
          </p:nvPr>
        </p:nvGraphicFramePr>
        <p:xfrm>
          <a:off x="2726257" y="1812743"/>
          <a:ext cx="6091786" cy="289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0666" y="4976787"/>
            <a:ext cx="2510434" cy="1369081"/>
          </a:xfrm>
          <a:prstGeom prst="rect">
            <a:avLst/>
          </a:prstGeom>
        </p:spPr>
      </p:pic>
    </p:spTree>
    <p:extLst>
      <p:ext uri="{BB962C8B-B14F-4D97-AF65-F5344CB8AC3E}">
        <p14:creationId xmlns:p14="http://schemas.microsoft.com/office/powerpoint/2010/main" val="16806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048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Thanks for coming</a:t>
            </a:r>
          </a:p>
        </p:txBody>
      </p:sp>
      <p:sp>
        <p:nvSpPr>
          <p:cNvPr id="3" name="Content Placeholder 2"/>
          <p:cNvSpPr>
            <a:spLocks noGrp="1"/>
          </p:cNvSpPr>
          <p:nvPr>
            <p:ph idx="1"/>
          </p:nvPr>
        </p:nvSpPr>
        <p:spPr/>
        <p:txBody>
          <a:bodyPr/>
          <a:lstStyle/>
          <a:p>
            <a:pPr marL="0" indent="0" eaLnBrk="1" fontAlgn="auto" hangingPunct="1">
              <a:spcAft>
                <a:spcPts val="0"/>
              </a:spcAft>
              <a:buFont typeface="Arial"/>
              <a:buNone/>
              <a:defRPr/>
            </a:pPr>
            <a:r>
              <a:rPr lang="en-US" sz="2800" dirty="0"/>
              <a:t>Contact information:</a:t>
            </a:r>
          </a:p>
          <a:p>
            <a:pPr eaLnBrk="1" fontAlgn="auto" hangingPunct="1">
              <a:spcAft>
                <a:spcPts val="0"/>
              </a:spcAft>
              <a:buFont typeface="Arial"/>
              <a:buChar char="•"/>
              <a:defRPr/>
            </a:pPr>
            <a:r>
              <a:rPr lang="en-US" sz="2800" dirty="0"/>
              <a:t>[insert counselor/advisor/mentor name]</a:t>
            </a:r>
          </a:p>
          <a:p>
            <a:pPr lvl="1" eaLnBrk="1" fontAlgn="auto" hangingPunct="1">
              <a:spcAft>
                <a:spcPts val="0"/>
              </a:spcAft>
              <a:defRPr/>
            </a:pPr>
            <a:r>
              <a:rPr lang="en-US" sz="2400" dirty="0"/>
              <a:t>Phone: (xxx) xxx-</a:t>
            </a:r>
            <a:r>
              <a:rPr lang="en-US" sz="2400" dirty="0" err="1"/>
              <a:t>xxxx</a:t>
            </a:r>
            <a:endParaRPr lang="en-US" sz="2400" dirty="0"/>
          </a:p>
          <a:p>
            <a:pPr lvl="1" eaLnBrk="1" fontAlgn="auto" hangingPunct="1">
              <a:spcAft>
                <a:spcPts val="0"/>
              </a:spcAft>
              <a:defRPr/>
            </a:pPr>
            <a:r>
              <a:rPr lang="en-US" sz="2400" dirty="0"/>
              <a:t>E-mail: </a:t>
            </a:r>
            <a:r>
              <a:rPr lang="en-US" sz="2400" dirty="0" err="1"/>
              <a:t>xxxx@xxxx.xxx</a:t>
            </a:r>
            <a:endParaRPr lang="en-US" sz="2400" dirty="0"/>
          </a:p>
          <a:p>
            <a:pPr marL="0" indent="0" eaLnBrk="1" fontAlgn="auto" hangingPunct="1">
              <a:spcAft>
                <a:spcPts val="0"/>
              </a:spcAft>
              <a:buFont typeface="Arial"/>
              <a:buNone/>
              <a:defRPr/>
            </a:pPr>
            <a:endParaRPr lang="en-US" sz="2400" dirty="0"/>
          </a:p>
        </p:txBody>
      </p:sp>
    </p:spTree>
    <p:extLst>
      <p:ext uri="{BB962C8B-B14F-4D97-AF65-F5344CB8AC3E}">
        <p14:creationId xmlns:p14="http://schemas.microsoft.com/office/powerpoint/2010/main" val="185549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Family Night</a:t>
            </a:r>
          </a:p>
        </p:txBody>
      </p:sp>
      <p:sp>
        <p:nvSpPr>
          <p:cNvPr id="3" name="Content Placeholder 2"/>
          <p:cNvSpPr>
            <a:spLocks noGrp="1"/>
          </p:cNvSpPr>
          <p:nvPr>
            <p:ph idx="1"/>
          </p:nvPr>
        </p:nvSpPr>
        <p:spPr/>
        <p:txBody>
          <a:bodyPr/>
          <a:lstStyle/>
          <a:p>
            <a:r>
              <a:rPr lang="en-US" dirty="0"/>
              <a:t>Topic</a:t>
            </a:r>
          </a:p>
          <a:p>
            <a:r>
              <a:rPr lang="en-US" dirty="0"/>
              <a:t>Date</a:t>
            </a:r>
          </a:p>
          <a:p>
            <a:endParaRPr lang="en-US" dirty="0"/>
          </a:p>
        </p:txBody>
      </p:sp>
    </p:spTree>
    <p:extLst>
      <p:ext uri="{BB962C8B-B14F-4D97-AF65-F5344CB8AC3E}">
        <p14:creationId xmlns:p14="http://schemas.microsoft.com/office/powerpoint/2010/main" val="141717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when we say college?</a:t>
            </a:r>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700" dirty="0"/>
              <a:t>When we say “college”, we mean any type of education or training after high school. We also use the terms “postsecondary education” and “postsecondary training”.</a:t>
            </a:r>
          </a:p>
          <a:p>
            <a:pPr>
              <a:buFont typeface="Courier New" panose="02070309020205020404" pitchFamily="49" charset="0"/>
              <a:buChar char="o"/>
            </a:pPr>
            <a:r>
              <a:rPr lang="en-US" sz="2700" dirty="0"/>
              <a:t>There are many options for students after high school, including apprenticeships, military, on-the-job training programs, community college certificates, two-year degrees, and four-year degrees.</a:t>
            </a:r>
          </a:p>
          <a:p>
            <a:pPr>
              <a:buFont typeface="Courier New" panose="02070309020205020404" pitchFamily="49" charset="0"/>
              <a:buChar char="o"/>
            </a:pPr>
            <a:r>
              <a:rPr lang="en-US" sz="2700" dirty="0"/>
              <a:t>The term </a:t>
            </a:r>
            <a:r>
              <a:rPr lang="en-US" sz="2700" i="1" dirty="0"/>
              <a:t>college </a:t>
            </a:r>
            <a:r>
              <a:rPr lang="en-US" sz="2700" dirty="0"/>
              <a:t>includes all of these things. </a:t>
            </a:r>
          </a:p>
        </p:txBody>
      </p:sp>
    </p:spTree>
    <p:extLst>
      <p:ext uri="{BB962C8B-B14F-4D97-AF65-F5344CB8AC3E}">
        <p14:creationId xmlns:p14="http://schemas.microsoft.com/office/powerpoint/2010/main" val="406624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value of a degree</a:t>
            </a:r>
          </a:p>
        </p:txBody>
      </p:sp>
      <p:pic>
        <p:nvPicPr>
          <p:cNvPr id="6" name="Content Placeholder 5" descr="This chart shows average earnings in 2014 for each education level, as well as the unemployment rate for each level. &#10;Less than a high school diploma: $30,108, 9%&#10;High school graduate, no college: $43,056, 6%&#10;Some college, no degree: $48,984, 6%&#10;Occupational program: $48,152, 4.3%&#10;Associate degree: $52,364, 4.6%&#10;Bachelor's degree: $74,308, 3.5%&#10;Master's degree: $88,036, 2.8%&#10;Doctoral degree: $105,456, 2.1%&#10;Professional Degree: $124,904, 1.9%" title="Why Go to Colleg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694616" y="932621"/>
            <a:ext cx="6449384" cy="498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9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it cost?</a:t>
            </a:r>
          </a:p>
        </p:txBody>
      </p:sp>
      <p:sp>
        <p:nvSpPr>
          <p:cNvPr id="3" name="Content Placeholder 2"/>
          <p:cNvSpPr>
            <a:spLocks noGrp="1"/>
          </p:cNvSpPr>
          <p:nvPr>
            <p:ph idx="1"/>
          </p:nvPr>
        </p:nvSpPr>
        <p:spPr/>
        <p:txBody>
          <a:bodyPr>
            <a:normAutofit/>
          </a:bodyPr>
          <a:lstStyle/>
          <a:p>
            <a:pPr marL="0" indent="0">
              <a:buNone/>
            </a:pPr>
            <a:r>
              <a:rPr lang="en-US" sz="2000" b="1" dirty="0"/>
              <a:t>College costs are different at different schools. Each college estimates the Cost of Attendance (COA) by adding together some or all of the below expenses:</a:t>
            </a:r>
          </a:p>
          <a:p>
            <a:r>
              <a:rPr lang="en-US" sz="2000" b="1" dirty="0"/>
              <a:t>Tuition</a:t>
            </a:r>
          </a:p>
          <a:p>
            <a:r>
              <a:rPr lang="en-US" sz="2000" b="1" dirty="0"/>
              <a:t>Fees</a:t>
            </a:r>
          </a:p>
          <a:p>
            <a:r>
              <a:rPr lang="en-US" sz="2000" b="1" dirty="0"/>
              <a:t>Room and board</a:t>
            </a:r>
          </a:p>
          <a:p>
            <a:r>
              <a:rPr lang="en-US" sz="2000" dirty="0"/>
              <a:t>Transportation</a:t>
            </a:r>
          </a:p>
          <a:p>
            <a:r>
              <a:rPr lang="en-US" sz="2000" dirty="0"/>
              <a:t>Books and supplies</a:t>
            </a:r>
          </a:p>
          <a:p>
            <a:r>
              <a:rPr lang="en-US" sz="2000" dirty="0"/>
              <a:t>Other living expenses</a:t>
            </a:r>
          </a:p>
        </p:txBody>
      </p:sp>
    </p:spTree>
    <p:extLst>
      <p:ext uri="{BB962C8B-B14F-4D97-AF65-F5344CB8AC3E}">
        <p14:creationId xmlns:p14="http://schemas.microsoft.com/office/powerpoint/2010/main" val="180700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dirty="0"/>
              <a:t>Room and board options</a:t>
            </a:r>
          </a:p>
        </p:txBody>
      </p:sp>
      <p:sp>
        <p:nvSpPr>
          <p:cNvPr id="3" name="Text Placeholder 2"/>
          <p:cNvSpPr>
            <a:spLocks noGrp="1"/>
          </p:cNvSpPr>
          <p:nvPr>
            <p:ph idx="1"/>
          </p:nvPr>
        </p:nvSpPr>
        <p:spPr/>
        <p:txBody>
          <a:bodyPr rtlCol="0">
            <a:normAutofit/>
          </a:bodyPr>
          <a:lstStyle/>
          <a:p>
            <a:pPr>
              <a:spcAft>
                <a:spcPts val="0"/>
              </a:spcAft>
              <a:defRPr/>
            </a:pPr>
            <a:r>
              <a:rPr lang="en-US" sz="3200" dirty="0"/>
              <a:t>Live at home.</a:t>
            </a:r>
          </a:p>
          <a:p>
            <a:pPr>
              <a:spcAft>
                <a:spcPts val="0"/>
              </a:spcAft>
              <a:defRPr/>
            </a:pPr>
            <a:r>
              <a:rPr lang="en-US" sz="3200" dirty="0"/>
              <a:t>Rent an apartment alone or with friends. </a:t>
            </a:r>
          </a:p>
          <a:p>
            <a:pPr>
              <a:spcAft>
                <a:spcPts val="0"/>
              </a:spcAft>
              <a:defRPr/>
            </a:pPr>
            <a:r>
              <a:rPr lang="en-US" sz="3200" dirty="0"/>
              <a:t>Live in a dorm on campus.</a:t>
            </a:r>
          </a:p>
          <a:p>
            <a:pPr>
              <a:spcAft>
                <a:spcPts val="0"/>
              </a:spcAft>
              <a:defRPr/>
            </a:pPr>
            <a:endParaRPr lang="en-US" dirty="0"/>
          </a:p>
        </p:txBody>
      </p:sp>
    </p:spTree>
    <p:extLst>
      <p:ext uri="{BB962C8B-B14F-4D97-AF65-F5344CB8AC3E}">
        <p14:creationId xmlns:p14="http://schemas.microsoft.com/office/powerpoint/2010/main" val="221974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pPr eaLnBrk="1" hangingPunct="1"/>
            <a:r>
              <a:rPr lang="en-US" dirty="0"/>
              <a:t>Additional costs </a:t>
            </a:r>
          </a:p>
        </p:txBody>
      </p:sp>
      <p:sp>
        <p:nvSpPr>
          <p:cNvPr id="22530" name="Text Placeholder 2"/>
          <p:cNvSpPr>
            <a:spLocks noGrp="1"/>
          </p:cNvSpPr>
          <p:nvPr>
            <p:ph idx="1"/>
          </p:nvPr>
        </p:nvSpPr>
        <p:spPr/>
        <p:txBody>
          <a:bodyPr>
            <a:normAutofit/>
          </a:bodyPr>
          <a:lstStyle/>
          <a:p>
            <a:pPr eaLnBrk="1" hangingPunct="1"/>
            <a:r>
              <a:rPr lang="en-US" sz="3600" dirty="0">
                <a:solidFill>
                  <a:schemeClr val="tx2"/>
                </a:solidFill>
              </a:rPr>
              <a:t>Transportation. </a:t>
            </a:r>
          </a:p>
          <a:p>
            <a:pPr eaLnBrk="1" hangingPunct="1"/>
            <a:r>
              <a:rPr lang="en-US" sz="3600" dirty="0">
                <a:solidFill>
                  <a:schemeClr val="tx2"/>
                </a:solidFill>
              </a:rPr>
              <a:t> Personal.</a:t>
            </a:r>
          </a:p>
          <a:p>
            <a:pPr eaLnBrk="1" hangingPunct="1"/>
            <a:r>
              <a:rPr lang="en-US" sz="3600" dirty="0">
                <a:solidFill>
                  <a:schemeClr val="tx2"/>
                </a:solidFill>
              </a:rPr>
              <a:t>Recreation.</a:t>
            </a:r>
          </a:p>
          <a:p>
            <a:pPr eaLnBrk="1" hangingPunct="1"/>
            <a:endParaRPr lang="en-US" dirty="0"/>
          </a:p>
          <a:p>
            <a:pPr eaLnBrk="1" hangingPunct="1"/>
            <a:endParaRPr lang="en-US" dirty="0"/>
          </a:p>
        </p:txBody>
      </p:sp>
    </p:spTree>
    <p:extLst>
      <p:ext uri="{BB962C8B-B14F-4D97-AF65-F5344CB8AC3E}">
        <p14:creationId xmlns:p14="http://schemas.microsoft.com/office/powerpoint/2010/main" val="389570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pay for it? </a:t>
            </a:r>
          </a:p>
        </p:txBody>
      </p:sp>
      <p:sp>
        <p:nvSpPr>
          <p:cNvPr id="3" name="Content Placeholder 2"/>
          <p:cNvSpPr>
            <a:spLocks noGrp="1"/>
          </p:cNvSpPr>
          <p:nvPr>
            <p:ph idx="1"/>
          </p:nvPr>
        </p:nvSpPr>
        <p:spPr/>
        <p:txBody>
          <a:bodyPr>
            <a:normAutofit/>
          </a:bodyPr>
          <a:lstStyle/>
          <a:p>
            <a:pPr marL="0" indent="0">
              <a:buNone/>
            </a:pPr>
            <a:r>
              <a:rPr lang="en-US" sz="2400" dirty="0"/>
              <a:t>Most people use various sources of </a:t>
            </a:r>
            <a:r>
              <a:rPr lang="en-US" sz="2400" b="1" dirty="0"/>
              <a:t>financial aid </a:t>
            </a:r>
            <a:r>
              <a:rPr lang="en-US" sz="2400" dirty="0"/>
              <a:t>to pay for college in addition to  any savings they may have set aside. </a:t>
            </a:r>
            <a:r>
              <a:rPr lang="en-US" altLang="en-US" sz="2400" dirty="0">
                <a:cs typeface="Arial" panose="020B0604020202020204" pitchFamily="34" charset="0"/>
              </a:rPr>
              <a:t>Financial aid is  money to pay for college or career school and it  can </a:t>
            </a:r>
            <a:r>
              <a:rPr lang="en-US" sz="2400" dirty="0"/>
              <a:t>include the following: </a:t>
            </a:r>
            <a:r>
              <a:rPr lang="en-US" altLang="en-US" sz="2400" dirty="0">
                <a:cs typeface="Arial" panose="020B0604020202020204" pitchFamily="34" charset="0"/>
              </a:rPr>
              <a:t> </a:t>
            </a:r>
          </a:p>
          <a:p>
            <a:pPr lvl="1">
              <a:buFont typeface="Arial" panose="020B0604020202020204" pitchFamily="34" charset="0"/>
              <a:buChar char="•"/>
            </a:pPr>
            <a:r>
              <a:rPr lang="en-US" altLang="en-US" sz="2400" dirty="0">
                <a:cs typeface="Arial" panose="020B0604020202020204" pitchFamily="34" charset="0"/>
              </a:rPr>
              <a:t>Grants.</a:t>
            </a:r>
          </a:p>
          <a:p>
            <a:pPr lvl="1">
              <a:buFont typeface="Arial" panose="020B0604020202020204" pitchFamily="34" charset="0"/>
              <a:buChar char="•"/>
            </a:pPr>
            <a:r>
              <a:rPr lang="en-US" altLang="en-US" sz="2400" dirty="0">
                <a:cs typeface="Arial" panose="020B0604020202020204" pitchFamily="34" charset="0"/>
              </a:rPr>
              <a:t>Work-study.</a:t>
            </a:r>
          </a:p>
          <a:p>
            <a:pPr lvl="1">
              <a:buFont typeface="Arial" panose="020B0604020202020204" pitchFamily="34" charset="0"/>
              <a:buChar char="•"/>
            </a:pPr>
            <a:r>
              <a:rPr lang="en-US" altLang="en-US" sz="2400" dirty="0">
                <a:cs typeface="Arial" panose="020B0604020202020204" pitchFamily="34" charset="0"/>
              </a:rPr>
              <a:t>Loans.</a:t>
            </a:r>
          </a:p>
          <a:p>
            <a:pPr lvl="1">
              <a:buFont typeface="Arial" panose="020B0604020202020204" pitchFamily="34" charset="0"/>
              <a:buChar char="•"/>
            </a:pPr>
            <a:r>
              <a:rPr lang="en-US" altLang="en-US" sz="2400" dirty="0">
                <a:cs typeface="Arial" panose="020B0604020202020204" pitchFamily="34" charset="0"/>
              </a:rPr>
              <a:t>Scholarships.</a:t>
            </a:r>
          </a:p>
          <a:p>
            <a:pPr marL="0" indent="0">
              <a:buNone/>
            </a:pPr>
            <a:endParaRPr lang="en-US" dirty="0"/>
          </a:p>
        </p:txBody>
      </p:sp>
    </p:spTree>
    <p:extLst>
      <p:ext uri="{BB962C8B-B14F-4D97-AF65-F5344CB8AC3E}">
        <p14:creationId xmlns:p14="http://schemas.microsoft.com/office/powerpoint/2010/main" val="97861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How does someone qualify? </a:t>
            </a:r>
          </a:p>
        </p:txBody>
      </p:sp>
      <p:sp>
        <p:nvSpPr>
          <p:cNvPr id="3" name="Content Placeholder 2"/>
          <p:cNvSpPr>
            <a:spLocks noGrp="1"/>
          </p:cNvSpPr>
          <p:nvPr>
            <p:ph sz="half" idx="1"/>
          </p:nvPr>
        </p:nvSpPr>
        <p:spPr>
          <a:xfrm>
            <a:off x="3175292" y="1123838"/>
            <a:ext cx="5548183" cy="2224217"/>
          </a:xfrm>
        </p:spPr>
        <p:txBody>
          <a:bodyPr>
            <a:normAutofit fontScale="85000" lnSpcReduction="10000"/>
          </a:bodyPr>
          <a:lstStyle/>
          <a:p>
            <a:pPr marL="0" indent="0">
              <a:spcAft>
                <a:spcPts val="0"/>
              </a:spcAft>
              <a:buNone/>
              <a:defRPr/>
            </a:pPr>
            <a:r>
              <a:rPr lang="en-US" sz="2400" dirty="0"/>
              <a:t>In order to be considered for financial aid, you need to complete the FAFSA or the WASFA your senior year and every year you go to college.</a:t>
            </a:r>
          </a:p>
          <a:p>
            <a:pPr marL="0" indent="0">
              <a:spcAft>
                <a:spcPts val="0"/>
              </a:spcAft>
              <a:buNone/>
              <a:defRPr/>
            </a:pPr>
            <a:r>
              <a:rPr lang="en-US" sz="2400" dirty="0"/>
              <a:t> </a:t>
            </a:r>
          </a:p>
          <a:p>
            <a:pPr marL="0" indent="0">
              <a:spcAft>
                <a:spcPts val="0"/>
              </a:spcAft>
              <a:buNone/>
              <a:defRPr/>
            </a:pPr>
            <a:r>
              <a:rPr lang="en-US" sz="2400" dirty="0"/>
              <a:t>Each college determines financial aid eligibility for federal, state and institutional types of aid based on awarding policies at that campus.</a:t>
            </a:r>
          </a:p>
        </p:txBody>
      </p:sp>
    </p:spTree>
    <p:extLst>
      <p:ext uri="{BB962C8B-B14F-4D97-AF65-F5344CB8AC3E}">
        <p14:creationId xmlns:p14="http://schemas.microsoft.com/office/powerpoint/2010/main" val="233466503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868</TotalTime>
  <Words>2400</Words>
  <Application>Microsoft Office PowerPoint</Application>
  <PresentationFormat>On-screen Show (4:3)</PresentationFormat>
  <Paragraphs>183</Paragraphs>
  <Slides>24</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Century Gothic</vt:lpstr>
      <vt:lpstr>Corbel</vt:lpstr>
      <vt:lpstr>Courier New</vt:lpstr>
      <vt:lpstr>Times New Roman</vt:lpstr>
      <vt:lpstr>Trajan Pro</vt:lpstr>
      <vt:lpstr>Tw Cen MT</vt:lpstr>
      <vt:lpstr>Wingdings</vt:lpstr>
      <vt:lpstr>Wingdings 2</vt:lpstr>
      <vt:lpstr>Frame</vt:lpstr>
      <vt:lpstr>Cost of College Finding Money for College </vt:lpstr>
      <vt:lpstr>Introductions</vt:lpstr>
      <vt:lpstr>What do we mean when we say college?</vt:lpstr>
      <vt:lpstr>The value of a degree</vt:lpstr>
      <vt:lpstr>How much does it cost?</vt:lpstr>
      <vt:lpstr>Room and board options</vt:lpstr>
      <vt:lpstr>Additional costs </vt:lpstr>
      <vt:lpstr>How do I pay for it? </vt:lpstr>
      <vt:lpstr>How does someone qualify? </vt:lpstr>
      <vt:lpstr>How much financial aid can I get?</vt:lpstr>
      <vt:lpstr>How much will a student pay?</vt:lpstr>
      <vt:lpstr>Resources</vt:lpstr>
      <vt:lpstr>College Scorecard</vt:lpstr>
      <vt:lpstr>Comparison Shop: College Navigator</vt:lpstr>
      <vt:lpstr>Comparison Shop: Net Price Calculator</vt:lpstr>
      <vt:lpstr>Comparison Shop: College Cost Center</vt:lpstr>
      <vt:lpstr>What is the College Bound Scholarship?</vt:lpstr>
      <vt:lpstr>Who qualifies?</vt:lpstr>
      <vt:lpstr>The Pledge</vt:lpstr>
      <vt:lpstr>Maintaining Eligibility</vt:lpstr>
      <vt:lpstr>What is the Commitment? </vt:lpstr>
      <vt:lpstr>Questions?</vt:lpstr>
      <vt:lpstr>Thanks for coming</vt:lpstr>
      <vt:lpstr>Next Family Night</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101</dc:title>
  <dc:creator>Kelly, Beth (WSAC)</dc:creator>
  <cp:lastModifiedBy>Kelly, Beth (WSAC)</cp:lastModifiedBy>
  <cp:revision>70</cp:revision>
  <dcterms:created xsi:type="dcterms:W3CDTF">2017-07-24T18:39:53Z</dcterms:created>
  <dcterms:modified xsi:type="dcterms:W3CDTF">2021-08-28T20:39:32Z</dcterms:modified>
</cp:coreProperties>
</file>