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6" r:id="rId1"/>
  </p:sldMasterIdLst>
  <p:notesMasterIdLst>
    <p:notesMasterId r:id="rId19"/>
  </p:notesMasterIdLst>
  <p:sldIdLst>
    <p:sldId id="256" r:id="rId2"/>
    <p:sldId id="407" r:id="rId3"/>
    <p:sldId id="408" r:id="rId4"/>
    <p:sldId id="400" r:id="rId5"/>
    <p:sldId id="410" r:id="rId6"/>
    <p:sldId id="411" r:id="rId7"/>
    <p:sldId id="413" r:id="rId8"/>
    <p:sldId id="417" r:id="rId9"/>
    <p:sldId id="419" r:id="rId10"/>
    <p:sldId id="412" r:id="rId11"/>
    <p:sldId id="414" r:id="rId12"/>
    <p:sldId id="415" r:id="rId13"/>
    <p:sldId id="418" r:id="rId14"/>
    <p:sldId id="404" r:id="rId15"/>
    <p:sldId id="416" r:id="rId16"/>
    <p:sldId id="317" r:id="rId17"/>
    <p:sldId id="31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 id="2" name="Weiss, Sarah (WSAC)" initials="WS(" lastIdx="19" clrIdx="1">
    <p:extLst>
      <p:ext uri="{19B8F6BF-5375-455C-9EA6-DF929625EA0E}">
        <p15:presenceInfo xmlns:p15="http://schemas.microsoft.com/office/powerpoint/2012/main" userId="S-1-5-21-1844237615-1844823847-839522115-64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66362" autoAdjust="0"/>
  </p:normalViewPr>
  <p:slideViewPr>
    <p:cSldViewPr snapToGrid="0">
      <p:cViewPr varScale="1">
        <p:scale>
          <a:sx n="55" d="100"/>
          <a:sy n="55" d="100"/>
        </p:scale>
        <p:origin x="1973"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AB58D-9F03-486C-A7D8-5D6ADA365FD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8E43412-00D2-4740-B23A-49DD0595E72B}">
      <dgm:prSet phldrT="[Text]"/>
      <dgm:spPr/>
      <dgm:t>
        <a:bodyPr/>
        <a:lstStyle/>
        <a:p>
          <a:r>
            <a:rPr lang="en-US" dirty="0" smtClean="0"/>
            <a:t>College orientation</a:t>
          </a:r>
          <a:endParaRPr lang="en-US" dirty="0"/>
        </a:p>
      </dgm:t>
    </dgm:pt>
    <dgm:pt modelId="{43EAB47E-74F9-42F9-91BC-C1B54F69BF0E}" type="parTrans" cxnId="{5FAA26E3-D8C9-49DB-9397-3B3E6DA7A21D}">
      <dgm:prSet/>
      <dgm:spPr/>
      <dgm:t>
        <a:bodyPr/>
        <a:lstStyle/>
        <a:p>
          <a:endParaRPr lang="en-US"/>
        </a:p>
      </dgm:t>
    </dgm:pt>
    <dgm:pt modelId="{03C4A529-7480-40FA-88A7-E287E4DFD470}" type="sibTrans" cxnId="{5FAA26E3-D8C9-49DB-9397-3B3E6DA7A21D}">
      <dgm:prSet/>
      <dgm:spPr/>
      <dgm:t>
        <a:bodyPr/>
        <a:lstStyle/>
        <a:p>
          <a:endParaRPr lang="en-US"/>
        </a:p>
      </dgm:t>
    </dgm:pt>
    <dgm:pt modelId="{529D5B65-2398-48BB-9226-A89E3A7DE07E}">
      <dgm:prSet/>
      <dgm:spPr/>
      <dgm:t>
        <a:bodyPr/>
        <a:lstStyle/>
        <a:p>
          <a:r>
            <a:rPr lang="en-US" smtClean="0"/>
            <a:t>Two-year financial aid awards</a:t>
          </a:r>
          <a:endParaRPr lang="en-US" dirty="0" smtClean="0"/>
        </a:p>
      </dgm:t>
    </dgm:pt>
    <dgm:pt modelId="{BE46A6E3-CC2D-47AA-9A70-779F20B117BA}" type="parTrans" cxnId="{728CF0C9-8FA9-4E9A-8C2A-3F23C79ABD4D}">
      <dgm:prSet/>
      <dgm:spPr/>
      <dgm:t>
        <a:bodyPr/>
        <a:lstStyle/>
        <a:p>
          <a:endParaRPr lang="en-US"/>
        </a:p>
      </dgm:t>
    </dgm:pt>
    <dgm:pt modelId="{E966554C-25AE-4050-9047-856C4898EA14}" type="sibTrans" cxnId="{728CF0C9-8FA9-4E9A-8C2A-3F23C79ABD4D}">
      <dgm:prSet/>
      <dgm:spPr/>
      <dgm:t>
        <a:bodyPr/>
        <a:lstStyle/>
        <a:p>
          <a:endParaRPr lang="en-US"/>
        </a:p>
      </dgm:t>
    </dgm:pt>
    <dgm:pt modelId="{53C7ECE3-7975-41C3-939B-6C8C7FB89562}">
      <dgm:prSet/>
      <dgm:spPr/>
      <dgm:t>
        <a:bodyPr/>
        <a:lstStyle/>
        <a:p>
          <a:r>
            <a:rPr lang="en-US" smtClean="0"/>
            <a:t>Scholarship awards</a:t>
          </a:r>
          <a:endParaRPr lang="en-US" dirty="0"/>
        </a:p>
      </dgm:t>
    </dgm:pt>
    <dgm:pt modelId="{8B26E242-7791-4A04-AD5C-BC478E2BB757}" type="parTrans" cxnId="{BB6D2179-C507-4F26-88DB-AFCC105BC51A}">
      <dgm:prSet/>
      <dgm:spPr/>
      <dgm:t>
        <a:bodyPr/>
        <a:lstStyle/>
        <a:p>
          <a:endParaRPr lang="en-US"/>
        </a:p>
      </dgm:t>
    </dgm:pt>
    <dgm:pt modelId="{67F0393A-266E-4273-86D5-D316F1F7C083}" type="sibTrans" cxnId="{BB6D2179-C507-4F26-88DB-AFCC105BC51A}">
      <dgm:prSet/>
      <dgm:spPr/>
      <dgm:t>
        <a:bodyPr/>
        <a:lstStyle/>
        <a:p>
          <a:endParaRPr lang="en-US"/>
        </a:p>
      </dgm:t>
    </dgm:pt>
    <dgm:pt modelId="{5FFF8C74-3BF9-49FA-B856-0DEE8FD11F31}" type="pres">
      <dgm:prSet presAssocID="{840AB58D-9F03-486C-A7D8-5D6ADA365FDB}" presName="diagram" presStyleCnt="0">
        <dgm:presLayoutVars>
          <dgm:dir/>
          <dgm:resizeHandles val="exact"/>
        </dgm:presLayoutVars>
      </dgm:prSet>
      <dgm:spPr/>
      <dgm:t>
        <a:bodyPr/>
        <a:lstStyle/>
        <a:p>
          <a:endParaRPr lang="en-US"/>
        </a:p>
      </dgm:t>
    </dgm:pt>
    <dgm:pt modelId="{541BC872-3819-403A-B492-5B8C2A37C716}" type="pres">
      <dgm:prSet presAssocID="{38E43412-00D2-4740-B23A-49DD0595E72B}" presName="node" presStyleLbl="node1" presStyleIdx="0" presStyleCnt="3" custLinFactNeighborX="-1000" custLinFactNeighborY="-834">
        <dgm:presLayoutVars>
          <dgm:bulletEnabled val="1"/>
        </dgm:presLayoutVars>
      </dgm:prSet>
      <dgm:spPr/>
      <dgm:t>
        <a:bodyPr/>
        <a:lstStyle/>
        <a:p>
          <a:endParaRPr lang="en-US"/>
        </a:p>
      </dgm:t>
    </dgm:pt>
    <dgm:pt modelId="{45793B1A-F027-4911-BE97-0C574AB27DCF}" type="pres">
      <dgm:prSet presAssocID="{03C4A529-7480-40FA-88A7-E287E4DFD470}" presName="sibTrans" presStyleCnt="0"/>
      <dgm:spPr/>
    </dgm:pt>
    <dgm:pt modelId="{C8BAF8FF-D8BE-49B7-8E35-94BA2C2B63C3}" type="pres">
      <dgm:prSet presAssocID="{529D5B65-2398-48BB-9226-A89E3A7DE07E}" presName="node" presStyleLbl="node1" presStyleIdx="1" presStyleCnt="3">
        <dgm:presLayoutVars>
          <dgm:bulletEnabled val="1"/>
        </dgm:presLayoutVars>
      </dgm:prSet>
      <dgm:spPr/>
      <dgm:t>
        <a:bodyPr/>
        <a:lstStyle/>
        <a:p>
          <a:endParaRPr lang="en-US"/>
        </a:p>
      </dgm:t>
    </dgm:pt>
    <dgm:pt modelId="{2C6A6D1C-D642-4F85-AF8D-D032510D64AA}" type="pres">
      <dgm:prSet presAssocID="{E966554C-25AE-4050-9047-856C4898EA14}" presName="sibTrans" presStyleCnt="0"/>
      <dgm:spPr/>
    </dgm:pt>
    <dgm:pt modelId="{BDC2B23E-9AE3-4CAF-839D-6C0D62145066}" type="pres">
      <dgm:prSet presAssocID="{53C7ECE3-7975-41C3-939B-6C8C7FB89562}" presName="node" presStyleLbl="node1" presStyleIdx="2" presStyleCnt="3">
        <dgm:presLayoutVars>
          <dgm:bulletEnabled val="1"/>
        </dgm:presLayoutVars>
      </dgm:prSet>
      <dgm:spPr/>
      <dgm:t>
        <a:bodyPr/>
        <a:lstStyle/>
        <a:p>
          <a:endParaRPr lang="en-US"/>
        </a:p>
      </dgm:t>
    </dgm:pt>
  </dgm:ptLst>
  <dgm:cxnLst>
    <dgm:cxn modelId="{DEF6EBA4-383E-4CA9-8599-4C10AB6C6D37}" type="presOf" srcId="{840AB58D-9F03-486C-A7D8-5D6ADA365FDB}" destId="{5FFF8C74-3BF9-49FA-B856-0DEE8FD11F31}" srcOrd="0" destOrd="0" presId="urn:microsoft.com/office/officeart/2005/8/layout/default"/>
    <dgm:cxn modelId="{5FAA26E3-D8C9-49DB-9397-3B3E6DA7A21D}" srcId="{840AB58D-9F03-486C-A7D8-5D6ADA365FDB}" destId="{38E43412-00D2-4740-B23A-49DD0595E72B}" srcOrd="0" destOrd="0" parTransId="{43EAB47E-74F9-42F9-91BC-C1B54F69BF0E}" sibTransId="{03C4A529-7480-40FA-88A7-E287E4DFD470}"/>
    <dgm:cxn modelId="{BB6D2179-C507-4F26-88DB-AFCC105BC51A}" srcId="{840AB58D-9F03-486C-A7D8-5D6ADA365FDB}" destId="{53C7ECE3-7975-41C3-939B-6C8C7FB89562}" srcOrd="2" destOrd="0" parTransId="{8B26E242-7791-4A04-AD5C-BC478E2BB757}" sibTransId="{67F0393A-266E-4273-86D5-D316F1F7C083}"/>
    <dgm:cxn modelId="{EF916A97-348C-4DD4-93A1-557B906D57B1}" type="presOf" srcId="{529D5B65-2398-48BB-9226-A89E3A7DE07E}" destId="{C8BAF8FF-D8BE-49B7-8E35-94BA2C2B63C3}" srcOrd="0" destOrd="0" presId="urn:microsoft.com/office/officeart/2005/8/layout/default"/>
    <dgm:cxn modelId="{682A6046-04AD-4FDC-B81F-3F825F9BF3DA}" type="presOf" srcId="{53C7ECE3-7975-41C3-939B-6C8C7FB89562}" destId="{BDC2B23E-9AE3-4CAF-839D-6C0D62145066}" srcOrd="0" destOrd="0" presId="urn:microsoft.com/office/officeart/2005/8/layout/default"/>
    <dgm:cxn modelId="{728CF0C9-8FA9-4E9A-8C2A-3F23C79ABD4D}" srcId="{840AB58D-9F03-486C-A7D8-5D6ADA365FDB}" destId="{529D5B65-2398-48BB-9226-A89E3A7DE07E}" srcOrd="1" destOrd="0" parTransId="{BE46A6E3-CC2D-47AA-9A70-779F20B117BA}" sibTransId="{E966554C-25AE-4050-9047-856C4898EA14}"/>
    <dgm:cxn modelId="{CC26239F-43B0-4FE4-8CCB-8EF66E4F4B16}" type="presOf" srcId="{38E43412-00D2-4740-B23A-49DD0595E72B}" destId="{541BC872-3819-403A-B492-5B8C2A37C716}" srcOrd="0" destOrd="0" presId="urn:microsoft.com/office/officeart/2005/8/layout/default"/>
    <dgm:cxn modelId="{A7200ACA-75B7-45DD-A3C0-834E57018498}" type="presParOf" srcId="{5FFF8C74-3BF9-49FA-B856-0DEE8FD11F31}" destId="{541BC872-3819-403A-B492-5B8C2A37C716}" srcOrd="0" destOrd="0" presId="urn:microsoft.com/office/officeart/2005/8/layout/default"/>
    <dgm:cxn modelId="{088A3577-AEC0-4C14-A268-A7183CC39DA5}" type="presParOf" srcId="{5FFF8C74-3BF9-49FA-B856-0DEE8FD11F31}" destId="{45793B1A-F027-4911-BE97-0C574AB27DCF}" srcOrd="1" destOrd="0" presId="urn:microsoft.com/office/officeart/2005/8/layout/default"/>
    <dgm:cxn modelId="{B741C357-19E5-4D86-B962-D63F30B2A086}" type="presParOf" srcId="{5FFF8C74-3BF9-49FA-B856-0DEE8FD11F31}" destId="{C8BAF8FF-D8BE-49B7-8E35-94BA2C2B63C3}" srcOrd="2" destOrd="0" presId="urn:microsoft.com/office/officeart/2005/8/layout/default"/>
    <dgm:cxn modelId="{039E1612-71C0-4D21-B723-98FEAA19A94F}" type="presParOf" srcId="{5FFF8C74-3BF9-49FA-B856-0DEE8FD11F31}" destId="{2C6A6D1C-D642-4F85-AF8D-D032510D64AA}" srcOrd="3" destOrd="0" presId="urn:microsoft.com/office/officeart/2005/8/layout/default"/>
    <dgm:cxn modelId="{3B0F75F6-6FE8-42B5-B87B-3840002FDD5D}" type="presParOf" srcId="{5FFF8C74-3BF9-49FA-B856-0DEE8FD11F31}" destId="{BDC2B23E-9AE3-4CAF-839D-6C0D6214506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BC872-3819-403A-B492-5B8C2A37C716}">
      <dsp:nvSpPr>
        <dsp:cNvPr id="0" name=""/>
        <dsp:cNvSpPr/>
      </dsp:nvSpPr>
      <dsp:spPr>
        <a:xfrm>
          <a:off x="0" y="849810"/>
          <a:ext cx="2611933" cy="1567160"/>
        </a:xfrm>
        <a:prstGeom prst="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College orientation</a:t>
          </a:r>
          <a:endParaRPr lang="en-US" sz="3100" kern="1200" dirty="0"/>
        </a:p>
      </dsp:txBody>
      <dsp:txXfrm>
        <a:off x="0" y="849810"/>
        <a:ext cx="2611933" cy="1567160"/>
      </dsp:txXfrm>
    </dsp:sp>
    <dsp:sp modelId="{C8BAF8FF-D8BE-49B7-8E35-94BA2C2B63C3}">
      <dsp:nvSpPr>
        <dsp:cNvPr id="0" name=""/>
        <dsp:cNvSpPr/>
      </dsp:nvSpPr>
      <dsp:spPr>
        <a:xfrm>
          <a:off x="2873796" y="862880"/>
          <a:ext cx="2611933" cy="1567160"/>
        </a:xfrm>
        <a:prstGeom prst="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smtClean="0"/>
            <a:t>Two-year financial aid awards</a:t>
          </a:r>
          <a:endParaRPr lang="en-US" sz="3100" kern="1200" dirty="0" smtClean="0"/>
        </a:p>
      </dsp:txBody>
      <dsp:txXfrm>
        <a:off x="2873796" y="862880"/>
        <a:ext cx="2611933" cy="1567160"/>
      </dsp:txXfrm>
    </dsp:sp>
    <dsp:sp modelId="{BDC2B23E-9AE3-4CAF-839D-6C0D62145066}">
      <dsp:nvSpPr>
        <dsp:cNvPr id="0" name=""/>
        <dsp:cNvSpPr/>
      </dsp:nvSpPr>
      <dsp:spPr>
        <a:xfrm>
          <a:off x="1437233" y="2691234"/>
          <a:ext cx="2611933" cy="1567160"/>
        </a:xfrm>
        <a:prstGeom prst="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smtClean="0"/>
            <a:t>Scholarship awards</a:t>
          </a:r>
          <a:endParaRPr lang="en-US" sz="3100" kern="1200" dirty="0"/>
        </a:p>
      </dsp:txBody>
      <dsp:txXfrm>
        <a:off x="1437233" y="2691234"/>
        <a:ext cx="2611933" cy="15671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gearup.wa.gov/file/activity-guide-preparing-students-transition-college"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gearup.wa.gov/file/family-guide-supporting-your-child-after-high-school"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gearup.wa.gov/file/activity-guide-preparing-students-transition-colleg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10</a:t>
            </a:fld>
            <a:endParaRPr lang="en-US" dirty="0"/>
          </a:p>
        </p:txBody>
      </p:sp>
    </p:spTree>
    <p:extLst>
      <p:ext uri="{BB962C8B-B14F-4D97-AF65-F5344CB8AC3E}">
        <p14:creationId xmlns:p14="http://schemas.microsoft.com/office/powerpoint/2010/main" val="1016084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students having taken rigorous course work, there are other practices that can help get students to and thru postsec ed.</a:t>
            </a:r>
          </a:p>
          <a:p>
            <a:endParaRPr lang="en-US" sz="1950" b="1" dirty="0" smtClean="0"/>
          </a:p>
          <a:p>
            <a:r>
              <a:rPr lang="en-US" sz="1950" b="1" dirty="0" smtClean="0"/>
              <a:t>Resources: </a:t>
            </a:r>
            <a:r>
              <a:rPr lang="en-US" sz="1950" dirty="0" smtClean="0">
                <a:hlinkClick r:id="rId3"/>
              </a:rPr>
              <a:t>Activity Guide: Preparing Students for the Transition to College</a:t>
            </a:r>
            <a:r>
              <a:rPr lang="en-US" sz="1950" dirty="0" smtClean="0"/>
              <a:t>, </a:t>
            </a:r>
          </a:p>
          <a:p>
            <a:endParaRPr lang="en-US" sz="1950" dirty="0" smtClean="0"/>
          </a:p>
          <a:p>
            <a:r>
              <a:rPr lang="en-US" sz="1575" dirty="0" smtClean="0"/>
              <a:t>Activity Idea: </a:t>
            </a:r>
            <a:r>
              <a:rPr lang="en-US" sz="1575" b="1" dirty="0" smtClean="0"/>
              <a:t>Differences Between High School And College</a:t>
            </a:r>
            <a:r>
              <a:rPr lang="en-US" sz="1575" dirty="0" smtClean="0"/>
              <a:t>, Handout: Differences Between High School and College, and Handout: Information for First-Year Students. </a:t>
            </a:r>
          </a:p>
          <a:p>
            <a:endParaRPr lang="en-US" sz="1575" b="1" dirty="0" smtClean="0">
              <a:hlinkClick r:id="rId4"/>
            </a:endParaRPr>
          </a:p>
          <a:p>
            <a:r>
              <a:rPr lang="en-US" sz="1575" b="1" dirty="0" smtClean="0">
                <a:hlinkClick r:id="rId4"/>
              </a:rPr>
              <a:t>A Family Guide: Supporting Your Child After High School. </a:t>
            </a:r>
            <a:r>
              <a:rPr lang="en-US" sz="1575" dirty="0" smtClean="0"/>
              <a:t>The purpose of this document is to provide support to families as their child transitions to college. </a:t>
            </a:r>
          </a:p>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11</a:t>
            </a:fld>
            <a:endParaRPr lang="en-US" dirty="0"/>
          </a:p>
        </p:txBody>
      </p:sp>
    </p:spTree>
    <p:extLst>
      <p:ext uri="{BB962C8B-B14F-4D97-AF65-F5344CB8AC3E}">
        <p14:creationId xmlns:p14="http://schemas.microsoft.com/office/powerpoint/2010/main" val="567767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addition to students having taken rigorous course work, there are other practices that can help get students to and thru postsec ed. </a:t>
            </a:r>
          </a:p>
          <a:p>
            <a:pPr marL="171450" indent="-171450">
              <a:buFont typeface="Arial" panose="020B0604020202020204" pitchFamily="34" charset="0"/>
              <a:buChar char="•"/>
            </a:pPr>
            <a:r>
              <a:rPr lang="en-US" sz="1200" dirty="0" smtClean="0"/>
              <a:t>Many institutions have launched structures to support students through their first semester or first year of college. FYE programs are often a composite of many efforts—and while common on most college campuses, they also reflect the uniqueness of individual schools.</a:t>
            </a:r>
          </a:p>
          <a:p>
            <a:pPr marL="171450" indent="-171450">
              <a:buFont typeface="Arial" panose="020B0604020202020204" pitchFamily="34" charset="0"/>
              <a:buChar char="•"/>
            </a:pPr>
            <a:r>
              <a:rPr lang="en-US" sz="1200" dirty="0" smtClean="0"/>
              <a:t>Students classified in moderate- to high-risk categories for dropping out of high school who enrolled in transition programs were nearly twice as likely to enroll in a four-year college as non-participants, and 1.5 times more likely to enroll in a postsecondary institution.</a:t>
            </a:r>
          </a:p>
          <a:p>
            <a:endParaRPr lang="en-US" dirty="0" smtClean="0"/>
          </a:p>
          <a:p>
            <a:r>
              <a:rPr lang="en-US" sz="1200" dirty="0" smtClean="0"/>
              <a:t>Resource: </a:t>
            </a:r>
            <a:r>
              <a:rPr lang="en-US" sz="1200" dirty="0" smtClean="0">
                <a:hlinkClick r:id="rId3"/>
              </a:rPr>
              <a:t>Activity Guide: Preparing Students for the Transition to College</a:t>
            </a:r>
            <a:r>
              <a:rPr lang="en-US" sz="1200" dirty="0" smtClean="0"/>
              <a:t> </a:t>
            </a:r>
          </a:p>
          <a:p>
            <a:r>
              <a:rPr lang="en-US" sz="1200" dirty="0" smtClean="0"/>
              <a:t>Activity Idea: Identifying Resources and Support Services </a:t>
            </a:r>
          </a:p>
          <a:p>
            <a:r>
              <a:rPr lang="en-US" sz="1200" dirty="0" smtClean="0"/>
              <a:t>Handout: Resources &amp; Support Services To Navigate Your Way</a:t>
            </a:r>
          </a:p>
          <a:p>
            <a:r>
              <a:rPr lang="en-US" sz="1200" dirty="0" smtClean="0"/>
              <a:t>Handout: Resource Scenarios.</a:t>
            </a:r>
          </a:p>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12</a:t>
            </a:fld>
            <a:endParaRPr lang="en-US" dirty="0"/>
          </a:p>
        </p:txBody>
      </p:sp>
    </p:spTree>
    <p:extLst>
      <p:ext uri="{BB962C8B-B14F-4D97-AF65-F5344CB8AC3E}">
        <p14:creationId xmlns:p14="http://schemas.microsoft.com/office/powerpoint/2010/main" val="2487861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14</a:t>
            </a:fld>
            <a:endParaRPr lang="en-US"/>
          </a:p>
        </p:txBody>
      </p:sp>
    </p:spTree>
    <p:extLst>
      <p:ext uri="{BB962C8B-B14F-4D97-AF65-F5344CB8AC3E}">
        <p14:creationId xmlns:p14="http://schemas.microsoft.com/office/powerpoint/2010/main" val="44386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Y/B</a:t>
            </a:r>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15</a:t>
            </a:fld>
            <a:endParaRPr lang="en-US" dirty="0"/>
          </a:p>
        </p:txBody>
      </p:sp>
    </p:spTree>
    <p:extLst>
      <p:ext uri="{BB962C8B-B14F-4D97-AF65-F5344CB8AC3E}">
        <p14:creationId xmlns:p14="http://schemas.microsoft.com/office/powerpoint/2010/main" val="2724901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1620490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r>
              <a:rPr lang="en-US" sz="1200" dirty="0" smtClean="0"/>
              <a:t>Each of these paths has entrance requirements.  These requirements vary by institution. </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258869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College orientation</a:t>
            </a:r>
            <a:r>
              <a:rPr lang="en-US" baseline="0" dirty="0" smtClean="0"/>
              <a:t> usually happens in the summer. Students should select a date that works best for them. Sometimes orientation happens right before school starts, but some colleges may do this earlier in the summer. Students should be encouraged to participate in Summer Bridge programs and or First Year Experience programs. </a:t>
            </a:r>
          </a:p>
          <a:p>
            <a:endParaRPr lang="en-US" baseline="0" dirty="0" smtClean="0"/>
          </a:p>
          <a:p>
            <a:r>
              <a:rPr lang="en-US" baseline="0" dirty="0" smtClean="0"/>
              <a:t>Students will typically receive notice of their two-year financial aid awards in the summer. </a:t>
            </a:r>
          </a:p>
          <a:p>
            <a:endParaRPr lang="en-US" baseline="0" dirty="0" smtClean="0"/>
          </a:p>
          <a:p>
            <a:r>
              <a:rPr lang="en-US" baseline="0" dirty="0" smtClean="0"/>
              <a:t>Also, late spring and early summer is a time when students often hear about their scholarship awards. Students should follow up with scholarship providers by sending them a thank you letter. It’s also a good idea to follow up annually with the provider of the scholarship they have been awarded, to update them on how they used the funds and see if there’s any available to support future years of study. </a:t>
            </a:r>
          </a:p>
          <a:p>
            <a:endParaRPr lang="en-US" baseline="0" dirty="0" smtClean="0"/>
          </a:p>
          <a:p>
            <a:r>
              <a:rPr lang="en-US" baseline="0" dirty="0" smtClean="0"/>
              <a:t>Additionally students will also register for classes. </a:t>
            </a:r>
            <a:endParaRPr lang="en-US" dirty="0" smtClean="0"/>
          </a:p>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4</a:t>
            </a:fld>
            <a:endParaRPr lang="en-US"/>
          </a:p>
        </p:txBody>
      </p:sp>
    </p:spTree>
    <p:extLst>
      <p:ext uri="{BB962C8B-B14F-4D97-AF65-F5344CB8AC3E}">
        <p14:creationId xmlns:p14="http://schemas.microsoft.com/office/powerpoint/2010/main" val="158449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dirty="0" smtClean="0"/>
              <a:t>“College-intending” students are those who have completed key college-going steps, such as applying and being accepted to college and applying for financial aid because everyone should apply. </a:t>
            </a:r>
          </a:p>
          <a:p>
            <a:pPr marL="171450" indent="-171450">
              <a:buFont typeface="Arial" panose="020B0604020202020204" pitchFamily="34" charset="0"/>
              <a:buChar char="•"/>
            </a:pPr>
            <a:r>
              <a:rPr lang="en-US" sz="1050" dirty="0" smtClean="0"/>
              <a:t> A student is considered to have “melted” if, despite being college-intending, she or he fails to attend college the following fall.</a:t>
            </a:r>
          </a:p>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5</a:t>
            </a:fld>
            <a:endParaRPr lang="en-US" dirty="0"/>
          </a:p>
        </p:txBody>
      </p:sp>
    </p:spTree>
    <p:extLst>
      <p:ext uri="{BB962C8B-B14F-4D97-AF65-F5344CB8AC3E}">
        <p14:creationId xmlns:p14="http://schemas.microsoft.com/office/powerpoint/2010/main" val="258133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dirty="0" smtClean="0"/>
              <a:t>After students receive acceptance letters and make their springtime decisions to attend a particular college, a number of tasks still must be completed for students to successfully matriculate. </a:t>
            </a:r>
          </a:p>
          <a:p>
            <a:pPr marL="171450" indent="-171450">
              <a:buFont typeface="Arial" panose="020B0604020202020204" pitchFamily="34" charset="0"/>
              <a:buChar char="•"/>
            </a:pPr>
            <a:r>
              <a:rPr lang="en-US" sz="1050" dirty="0" smtClean="0"/>
              <a:t>Many of these tasks may be challenging for students who no longer have access to high school counselors, who may not be familiar with support resources available at their intended college, and whose families may lack experience with the college-going process.</a:t>
            </a:r>
          </a:p>
          <a:p>
            <a:pPr marL="171450" indent="-171450">
              <a:buFont typeface="Arial" panose="020B0604020202020204" pitchFamily="34" charset="0"/>
              <a:buChar char="•"/>
            </a:pPr>
            <a:r>
              <a:rPr lang="en-US" sz="1050" dirty="0" smtClean="0"/>
              <a:t>Several of these tasks relate to financing higher education, such as making sense of and paying deposits and identifying and budgeting for expenses like health insurance and course textbooks. </a:t>
            </a:r>
          </a:p>
          <a:p>
            <a:pPr marL="171450" indent="-171450">
              <a:buFont typeface="Arial" panose="020B0604020202020204" pitchFamily="34" charset="0"/>
              <a:buChar char="•"/>
            </a:pPr>
            <a:r>
              <a:rPr lang="en-US" sz="1050" dirty="0" smtClean="0"/>
              <a:t>Colleges also expect students to access, digest, and respond to considerable correspondence over the summer. </a:t>
            </a:r>
          </a:p>
          <a:p>
            <a:pPr marL="171450" indent="-171450">
              <a:buFont typeface="Arial" panose="020B0604020202020204" pitchFamily="34" charset="0"/>
              <a:buChar char="•"/>
            </a:pPr>
            <a:r>
              <a:rPr lang="en-US" sz="1050" dirty="0" smtClean="0"/>
              <a:t>Students are often required—but do not always properly anticipate the need—to register for and attend orientation, take placement tests, and complete housing forms. </a:t>
            </a:r>
          </a:p>
          <a:p>
            <a:pPr marL="171450" indent="-171450">
              <a:buFont typeface="Arial" panose="020B0604020202020204" pitchFamily="34" charset="0"/>
              <a:buChar char="•"/>
            </a:pPr>
            <a:r>
              <a:rPr lang="en-US" sz="1050" dirty="0" smtClean="0"/>
              <a:t>Many of these tasks may be challenging for students who no longer have access to their high school counselor and whose families may lack experience with the college-going process. These tasks may include: </a:t>
            </a:r>
          </a:p>
          <a:p>
            <a:pPr marL="628650" lvl="1" indent="-171450">
              <a:buFont typeface="Arial" panose="020B0604020202020204" pitchFamily="34" charset="0"/>
              <a:buChar char="•"/>
            </a:pPr>
            <a:r>
              <a:rPr lang="en-US" sz="1050" dirty="0" smtClean="0"/>
              <a:t>Determining cost of attendance</a:t>
            </a:r>
          </a:p>
          <a:p>
            <a:pPr marL="628650" lvl="1" indent="-171450">
              <a:buFont typeface="Arial" panose="020B0604020202020204" pitchFamily="34" charset="0"/>
              <a:buChar char="•"/>
            </a:pPr>
            <a:r>
              <a:rPr lang="en-US" sz="1050" dirty="0" smtClean="0"/>
              <a:t>Making sense of financial aid award letters</a:t>
            </a:r>
          </a:p>
          <a:p>
            <a:pPr marL="628650" lvl="1" indent="-171450">
              <a:buFont typeface="Arial" panose="020B0604020202020204" pitchFamily="34" charset="0"/>
              <a:buChar char="•"/>
            </a:pPr>
            <a:r>
              <a:rPr lang="en-US" sz="1050" dirty="0" smtClean="0"/>
              <a:t>Understanding tuition bills and required deposits</a:t>
            </a:r>
          </a:p>
          <a:p>
            <a:pPr marL="628650" lvl="1" indent="-171450">
              <a:buFont typeface="Arial" panose="020B0604020202020204" pitchFamily="34" charset="0"/>
              <a:buChar char="•"/>
            </a:pPr>
            <a:r>
              <a:rPr lang="en-US" sz="1050" dirty="0" smtClean="0"/>
              <a:t>Identifying and budgeting for expenses (i.e. health insurance, textbooks, meals)</a:t>
            </a:r>
          </a:p>
          <a:p>
            <a:pPr marL="628650" lvl="1" indent="-171450">
              <a:buFont typeface="Arial" panose="020B0604020202020204" pitchFamily="34" charset="0"/>
              <a:buChar char="•"/>
            </a:pPr>
            <a:r>
              <a:rPr lang="en-US" sz="1050" dirty="0" smtClean="0"/>
              <a:t>Registering for and attending orientation</a:t>
            </a:r>
          </a:p>
          <a:p>
            <a:pPr marL="628650" lvl="1" indent="-171450">
              <a:buFont typeface="Arial" panose="020B0604020202020204" pitchFamily="34" charset="0"/>
              <a:buChar char="•"/>
            </a:pPr>
            <a:r>
              <a:rPr lang="en-US" sz="1050" dirty="0" smtClean="0"/>
              <a:t>Receiving required immunizations</a:t>
            </a:r>
          </a:p>
          <a:p>
            <a:pPr marL="628650" lvl="1" indent="-171450">
              <a:buFont typeface="Arial" panose="020B0604020202020204" pitchFamily="34" charset="0"/>
              <a:buChar char="•"/>
            </a:pPr>
            <a:r>
              <a:rPr lang="en-US" sz="1050" dirty="0" smtClean="0"/>
              <a:t>Taking placement tests</a:t>
            </a:r>
          </a:p>
          <a:p>
            <a:pPr marL="628650" lvl="1" indent="-171450">
              <a:buFont typeface="Arial" panose="020B0604020202020204" pitchFamily="34" charset="0"/>
              <a:buChar char="•"/>
            </a:pPr>
            <a:r>
              <a:rPr lang="en-US" sz="1050" dirty="0" smtClean="0"/>
              <a:t>Completing housing forms</a:t>
            </a:r>
          </a:p>
          <a:p>
            <a:pPr marL="628650" lvl="1" indent="-171450">
              <a:buFont typeface="Arial" panose="020B0604020202020204" pitchFamily="34" charset="0"/>
              <a:buChar char="•"/>
            </a:pPr>
            <a:r>
              <a:rPr lang="en-US" sz="1050" dirty="0" smtClean="0"/>
              <a:t>Registering for classes</a:t>
            </a:r>
          </a:p>
          <a:p>
            <a:pPr marL="628650" lvl="1" indent="-171450">
              <a:buFont typeface="Arial" panose="020B0604020202020204" pitchFamily="34" charset="0"/>
              <a:buChar char="•"/>
            </a:pPr>
            <a:r>
              <a:rPr lang="en-US" sz="1050" dirty="0" smtClean="0"/>
              <a:t>Arranging transportation</a:t>
            </a:r>
          </a:p>
          <a:p>
            <a:pPr marL="628650" lvl="1" indent="-171450">
              <a:buFont typeface="Arial" panose="020B0604020202020204" pitchFamily="34" charset="0"/>
              <a:buChar char="•"/>
            </a:pPr>
            <a:r>
              <a:rPr lang="en-US" sz="1050" dirty="0" smtClean="0"/>
              <a:t>Accessing and navigating online portals--More recently, access to this information is often provided through institution-specific online portals. These online portals sometimes can be difficult to navigate. In addition, they create an extra barrier for students who have limited internet access, causing some to miss timely access to essential information.</a:t>
            </a:r>
          </a:p>
          <a:p>
            <a:pPr lvl="1"/>
            <a:endParaRPr lang="en-US" sz="1050" dirty="0"/>
          </a:p>
        </p:txBody>
      </p:sp>
      <p:sp>
        <p:nvSpPr>
          <p:cNvPr id="4" name="Slide Number Placeholder 3"/>
          <p:cNvSpPr>
            <a:spLocks noGrp="1"/>
          </p:cNvSpPr>
          <p:nvPr>
            <p:ph type="sldNum" sz="quarter" idx="10"/>
          </p:nvPr>
        </p:nvSpPr>
        <p:spPr/>
        <p:txBody>
          <a:bodyPr/>
          <a:lstStyle/>
          <a:p>
            <a:fld id="{8E1E4940-4881-4DEB-9AED-B92B36D200A5}" type="slidenum">
              <a:rPr lang="en-US" smtClean="0"/>
              <a:t>6</a:t>
            </a:fld>
            <a:endParaRPr lang="en-US" dirty="0"/>
          </a:p>
        </p:txBody>
      </p:sp>
    </p:spTree>
    <p:extLst>
      <p:ext uri="{BB962C8B-B14F-4D97-AF65-F5344CB8AC3E}">
        <p14:creationId xmlns:p14="http://schemas.microsoft.com/office/powerpoint/2010/main" val="752246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We strongly encourage your students to attend orientation. NOTE: If your school has GEAR UP or another college access, find out if you can use funds to pay to transports students and families to these highly valuable programs.</a:t>
            </a:r>
          </a:p>
          <a:p>
            <a:endParaRPr lang="en-US" sz="1050" dirty="0" smtClean="0"/>
          </a:p>
          <a:p>
            <a:r>
              <a:rPr lang="en-US" sz="1050" dirty="0" smtClean="0">
                <a:solidFill>
                  <a:schemeClr val="accent4"/>
                </a:solidFill>
              </a:rPr>
              <a:t>Orientation costs may be charged to the student account and paid once FA comes in. Check w/ institution. </a:t>
            </a:r>
          </a:p>
          <a:p>
            <a:endParaRPr lang="en-US" sz="1050" dirty="0" smtClean="0"/>
          </a:p>
          <a:p>
            <a:r>
              <a:rPr lang="en-US" sz="1050" dirty="0" smtClean="0"/>
              <a:t>Be sure students know that they can ask for waivers for financial hardship. If they cannot afford placement testing or get a bill, make sure they self-advocate</a:t>
            </a:r>
            <a:r>
              <a:rPr lang="en-US" sz="1050" baseline="0" dirty="0" smtClean="0"/>
              <a:t> and find out if fees can be waived, reduced, or postponed. </a:t>
            </a:r>
          </a:p>
          <a:p>
            <a:endParaRPr lang="en-US" sz="1050" baseline="0" dirty="0" smtClean="0"/>
          </a:p>
          <a:p>
            <a:r>
              <a:rPr lang="en-US" sz="1050" baseline="0" dirty="0" smtClean="0"/>
              <a:t>Explain the importance of placement tests. Students underestimate its importance and are often placed into remedial or developmental education. These students are at a very high risk of dropping out. Students should study for these tests. If they do not do well, encourage them to study and retest. There are a lot of online study programs including Khan Academy and College Board ACCUPLACER online prep. </a:t>
            </a:r>
            <a:endParaRPr lang="en-US" sz="1050" dirty="0"/>
          </a:p>
        </p:txBody>
      </p:sp>
      <p:sp>
        <p:nvSpPr>
          <p:cNvPr id="4" name="Slide Number Placeholder 3"/>
          <p:cNvSpPr>
            <a:spLocks noGrp="1"/>
          </p:cNvSpPr>
          <p:nvPr>
            <p:ph type="sldNum" sz="quarter" idx="10"/>
          </p:nvPr>
        </p:nvSpPr>
        <p:spPr/>
        <p:txBody>
          <a:bodyPr/>
          <a:lstStyle/>
          <a:p>
            <a:fld id="{8E1E4940-4881-4DEB-9AED-B92B36D200A5}" type="slidenum">
              <a:rPr lang="en-US" smtClean="0"/>
              <a:t>7</a:t>
            </a:fld>
            <a:endParaRPr lang="en-US" dirty="0"/>
          </a:p>
        </p:txBody>
      </p:sp>
    </p:spTree>
    <p:extLst>
      <p:ext uri="{BB962C8B-B14F-4D97-AF65-F5344CB8AC3E}">
        <p14:creationId xmlns:p14="http://schemas.microsoft.com/office/powerpoint/2010/main" val="1432937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Academic. </a:t>
            </a:r>
            <a:r>
              <a:rPr lang="en-US" dirty="0" smtClean="0"/>
              <a:t>Most students understand that college will be different and more challenging than high school. Some may be caught off guard at by the difference. </a:t>
            </a:r>
          </a:p>
          <a:p>
            <a:pPr lvl="0"/>
            <a:r>
              <a:rPr lang="en-US" b="1" dirty="0" smtClean="0"/>
              <a:t>Social. </a:t>
            </a:r>
            <a:r>
              <a:rPr lang="en-US" dirty="0" smtClean="0"/>
              <a:t>When students begin a new school, they must recreate their social world. This may mean making new friends, learning how to live with roommates, and navigating a new environment. </a:t>
            </a:r>
          </a:p>
          <a:p>
            <a:pPr lvl="0"/>
            <a:r>
              <a:rPr lang="en-US" b="1" dirty="0" smtClean="0"/>
              <a:t>Independence. </a:t>
            </a:r>
            <a:r>
              <a:rPr lang="en-US" dirty="0" smtClean="0"/>
              <a:t>These young adults are now accountable for their actions. They will be developing general life skills and have to make decisions about studying, eating, socializing, finances, health and managing time. like how to cook and do laundry. Students also have to make decisions about alcohol, drugs, sex and other social activities. Students have to balance school with a social life, the need for sleep, the need for fun, and budget. Students have more freedom, but need to be responsible with their actions.</a:t>
            </a:r>
          </a:p>
          <a:p>
            <a:pPr lvl="0"/>
            <a:r>
              <a:rPr lang="en-US" b="1" dirty="0" smtClean="0"/>
              <a:t>Time Management. </a:t>
            </a:r>
            <a:r>
              <a:rPr lang="en-US" dirty="0" smtClean="0"/>
              <a:t>Students are expected to do more coursework outside the classroom than they did in high school. Many students have to balance this coursework with a part-time job and social life. </a:t>
            </a:r>
          </a:p>
          <a:p>
            <a:pPr lvl="0"/>
            <a:r>
              <a:rPr lang="en-US" b="1" dirty="0" smtClean="0"/>
              <a:t>Financial. </a:t>
            </a:r>
            <a:r>
              <a:rPr lang="en-US" dirty="0" smtClean="0"/>
              <a:t>School and college life can be expensive. Add in text books, dorm or apartment furnishings, and cost for social activities, and students may experience some challenges managing their finances. Students need to understand how to budget their finances and avoid credit card debt.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8</a:t>
            </a:fld>
            <a:endParaRPr lang="en-US"/>
          </a:p>
        </p:txBody>
      </p:sp>
    </p:spTree>
    <p:extLst>
      <p:ext uri="{BB962C8B-B14F-4D97-AF65-F5344CB8AC3E}">
        <p14:creationId xmlns:p14="http://schemas.microsoft.com/office/powerpoint/2010/main" val="1731601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many resources to help students transition to college and get personal, health, financial, and academic support. In many families, this child may be the first person to go to college. Colleges know these students--sometimes referred to as </a:t>
            </a:r>
            <a:r>
              <a:rPr lang="en-US" sz="1200" b="1" i="1" kern="1200" dirty="0" smtClean="0">
                <a:solidFill>
                  <a:schemeClr val="tx1"/>
                </a:solidFill>
                <a:effectLst/>
                <a:latin typeface="+mn-lt"/>
                <a:ea typeface="+mn-ea"/>
                <a:cs typeface="+mn-cs"/>
              </a:rPr>
              <a:t>first-generation</a:t>
            </a:r>
            <a:r>
              <a:rPr lang="en-US" sz="1200" kern="1200" dirty="0" smtClean="0">
                <a:solidFill>
                  <a:schemeClr val="tx1"/>
                </a:solidFill>
                <a:effectLst/>
                <a:latin typeface="+mn-lt"/>
                <a:ea typeface="+mn-ea"/>
                <a:cs typeface="+mn-cs"/>
              </a:rPr>
              <a:t>--may need more support and have programs designed just for them.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One program is called </a:t>
            </a:r>
            <a:r>
              <a:rPr lang="en-US" sz="1200" b="1" kern="1200" dirty="0" err="1" smtClean="0">
                <a:solidFill>
                  <a:schemeClr val="tx1"/>
                </a:solidFill>
                <a:effectLst/>
                <a:latin typeface="+mn-lt"/>
                <a:ea typeface="+mn-ea"/>
                <a:cs typeface="+mn-cs"/>
              </a:rPr>
              <a:t>TRiO</a:t>
            </a:r>
            <a:r>
              <a:rPr lang="en-US" sz="1200" b="1" kern="1200" dirty="0" smtClean="0">
                <a:solidFill>
                  <a:schemeClr val="tx1"/>
                </a:solidFill>
                <a:effectLst/>
                <a:latin typeface="+mn-lt"/>
                <a:ea typeface="+mn-ea"/>
                <a:cs typeface="+mn-cs"/>
              </a:rPr>
              <a:t> Student Support Services Program or </a:t>
            </a:r>
            <a:r>
              <a:rPr lang="en-US" sz="1200" b="1" kern="1200" dirty="0" err="1" smtClean="0">
                <a:solidFill>
                  <a:schemeClr val="tx1"/>
                </a:solidFill>
                <a:effectLst/>
                <a:latin typeface="+mn-lt"/>
                <a:ea typeface="+mn-ea"/>
                <a:cs typeface="+mn-cs"/>
              </a:rPr>
              <a:t>TRiO</a:t>
            </a:r>
            <a:r>
              <a:rPr lang="en-US" sz="1200" b="1" kern="1200" dirty="0" smtClean="0">
                <a:solidFill>
                  <a:schemeClr val="tx1"/>
                </a:solidFill>
                <a:effectLst/>
                <a:latin typeface="+mn-lt"/>
                <a:ea typeface="+mn-ea"/>
                <a:cs typeface="+mn-cs"/>
              </a:rPr>
              <a:t> SSS</a:t>
            </a:r>
            <a:r>
              <a:rPr lang="en-US" sz="1200" kern="1200" dirty="0" smtClean="0">
                <a:solidFill>
                  <a:schemeClr val="tx1"/>
                </a:solidFill>
                <a:effectLst/>
                <a:latin typeface="+mn-lt"/>
                <a:ea typeface="+mn-ea"/>
                <a:cs typeface="+mn-cs"/>
              </a:rPr>
              <a:t>. In Washington State, 26 institutions offer </a:t>
            </a:r>
            <a:r>
              <a:rPr lang="en-US" sz="1200" kern="1200" dirty="0" err="1" smtClean="0">
                <a:solidFill>
                  <a:schemeClr val="tx1"/>
                </a:solidFill>
                <a:effectLst/>
                <a:latin typeface="+mn-lt"/>
                <a:ea typeface="+mn-ea"/>
                <a:cs typeface="+mn-cs"/>
              </a:rPr>
              <a:t>TRiO</a:t>
            </a:r>
            <a:r>
              <a:rPr lang="en-US" sz="1200" kern="1200" dirty="0" smtClean="0">
                <a:solidFill>
                  <a:schemeClr val="tx1"/>
                </a:solidFill>
                <a:effectLst/>
                <a:latin typeface="+mn-lt"/>
                <a:ea typeface="+mn-ea"/>
                <a:cs typeface="+mn-cs"/>
              </a:rPr>
              <a:t> — at both community colleges and four-year schools-- to help students who are low-income, first-generation or have disabilities. </a:t>
            </a:r>
            <a:r>
              <a:rPr lang="en-US" sz="1200" kern="1200" dirty="0" err="1" smtClean="0">
                <a:solidFill>
                  <a:schemeClr val="tx1"/>
                </a:solidFill>
                <a:effectLst/>
                <a:latin typeface="+mn-lt"/>
                <a:ea typeface="+mn-ea"/>
                <a:cs typeface="+mn-cs"/>
              </a:rPr>
              <a:t>TRiO</a:t>
            </a:r>
            <a:r>
              <a:rPr lang="en-US" sz="1200" kern="1200" dirty="0" smtClean="0">
                <a:solidFill>
                  <a:schemeClr val="tx1"/>
                </a:solidFill>
                <a:effectLst/>
                <a:latin typeface="+mn-lt"/>
                <a:ea typeface="+mn-ea"/>
                <a:cs typeface="+mn-cs"/>
              </a:rPr>
              <a:t> SSS focuses on making sure students have the social and emotional support they need to finish school. It also provides tutoring, teaches study skills, and offers academic counseling. Students also get help navigating the college system, like how to register for classes, access financial aid, and secure housing. Students are also welcome to participate in a variety of social and cultural events designed to help them build a supportive social network on campus.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Another great program is called </a:t>
            </a:r>
            <a:r>
              <a:rPr lang="en-US" sz="1200" b="1" kern="1200" dirty="0" smtClean="0">
                <a:solidFill>
                  <a:schemeClr val="tx1"/>
                </a:solidFill>
                <a:effectLst/>
                <a:latin typeface="+mn-lt"/>
                <a:ea typeface="+mn-ea"/>
                <a:cs typeface="+mn-cs"/>
              </a:rPr>
              <a:t>CAMP or College Assistance Migrant Program</a:t>
            </a:r>
            <a:r>
              <a:rPr lang="en-US" sz="1200" kern="1200" dirty="0" smtClean="0">
                <a:solidFill>
                  <a:schemeClr val="tx1"/>
                </a:solidFill>
                <a:effectLst/>
                <a:latin typeface="+mn-lt"/>
                <a:ea typeface="+mn-ea"/>
                <a:cs typeface="+mn-cs"/>
              </a:rPr>
              <a:t>. It helps students who are migratory or seasonal farmworkers (or children of these workers) during their first year at college. They can get free services like counseling, tutoring, skills workshops, financial aid stipends, health services, and housing assistance.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Campus </a:t>
            </a:r>
            <a:r>
              <a:rPr lang="en-US" sz="1200" b="1" kern="1200" dirty="0" smtClean="0">
                <a:solidFill>
                  <a:schemeClr val="tx1"/>
                </a:solidFill>
                <a:effectLst/>
                <a:latin typeface="+mn-lt"/>
                <a:ea typeface="+mn-ea"/>
                <a:cs typeface="+mn-cs"/>
              </a:rPr>
              <a:t>disability service offices</a:t>
            </a:r>
            <a:r>
              <a:rPr lang="en-US" sz="1200" kern="1200" dirty="0" smtClean="0">
                <a:solidFill>
                  <a:schemeClr val="tx1"/>
                </a:solidFill>
                <a:effectLst/>
                <a:latin typeface="+mn-lt"/>
                <a:ea typeface="+mn-ea"/>
                <a:cs typeface="+mn-cs"/>
              </a:rPr>
              <a:t> ensure equal access to educational programs and services by providing consultation on accommodations (placement testing, classroom, assistive technology, and more) for students with disabilities who are otherwise qualified for college.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Many schools offer a program called </a:t>
            </a:r>
            <a:r>
              <a:rPr lang="en-US" sz="1200" b="1" kern="1200" dirty="0" smtClean="0">
                <a:solidFill>
                  <a:schemeClr val="tx1"/>
                </a:solidFill>
                <a:effectLst/>
                <a:latin typeface="+mn-lt"/>
                <a:ea typeface="+mn-ea"/>
                <a:cs typeface="+mn-cs"/>
              </a:rPr>
              <a:t>First Year Experience</a:t>
            </a:r>
            <a:r>
              <a:rPr lang="en-US" sz="1200" kern="1200" dirty="0" smtClean="0">
                <a:solidFill>
                  <a:schemeClr val="tx1"/>
                </a:solidFill>
                <a:effectLst/>
                <a:latin typeface="+mn-lt"/>
                <a:ea typeface="+mn-ea"/>
                <a:cs typeface="+mn-cs"/>
              </a:rPr>
              <a:t>, which can help students transition to college throughout their first year. It is free and open to all.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also </a:t>
            </a:r>
            <a:r>
              <a:rPr lang="en-US" sz="1200" b="1" kern="1200" dirty="0" smtClean="0">
                <a:solidFill>
                  <a:schemeClr val="tx1"/>
                </a:solidFill>
                <a:effectLst/>
                <a:latin typeface="+mn-lt"/>
                <a:ea typeface="+mn-ea"/>
                <a:cs typeface="+mn-cs"/>
              </a:rPr>
              <a:t>free tutoring</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writing centers</a:t>
            </a:r>
            <a:r>
              <a:rPr lang="en-US" sz="1200" kern="1200" dirty="0" smtClean="0">
                <a:solidFill>
                  <a:schemeClr val="tx1"/>
                </a:solidFill>
                <a:effectLst/>
                <a:latin typeface="+mn-lt"/>
                <a:ea typeface="+mn-ea"/>
                <a:cs typeface="+mn-cs"/>
              </a:rPr>
              <a:t> as well as </a:t>
            </a:r>
            <a:r>
              <a:rPr lang="en-US" sz="1200" b="1" kern="1200" dirty="0" smtClean="0">
                <a:solidFill>
                  <a:schemeClr val="tx1"/>
                </a:solidFill>
                <a:effectLst/>
                <a:latin typeface="+mn-lt"/>
                <a:ea typeface="+mn-ea"/>
                <a:cs typeface="+mn-cs"/>
              </a:rPr>
              <a:t>career counseling </a:t>
            </a:r>
            <a:r>
              <a:rPr lang="en-US" sz="1200" kern="1200" dirty="0" smtClean="0">
                <a:solidFill>
                  <a:schemeClr val="tx1"/>
                </a:solidFill>
                <a:effectLst/>
                <a:latin typeface="+mn-lt"/>
                <a:ea typeface="+mn-ea"/>
                <a:cs typeface="+mn-cs"/>
              </a:rPr>
              <a:t>and </a:t>
            </a:r>
            <a:r>
              <a:rPr lang="en-US" sz="1200" b="1" kern="1200" dirty="0" smtClean="0">
                <a:solidFill>
                  <a:schemeClr val="tx1"/>
                </a:solidFill>
                <a:effectLst/>
                <a:latin typeface="+mn-lt"/>
                <a:ea typeface="+mn-ea"/>
                <a:cs typeface="+mn-cs"/>
              </a:rPr>
              <a:t>academic advising</a:t>
            </a:r>
            <a:r>
              <a:rPr lang="en-US" sz="1200" kern="1200" dirty="0" smtClean="0">
                <a:solidFill>
                  <a:schemeClr val="tx1"/>
                </a:solidFill>
                <a:effectLst/>
                <a:latin typeface="+mn-lt"/>
                <a:ea typeface="+mn-ea"/>
                <a:cs typeface="+mn-cs"/>
              </a:rPr>
              <a:t> for students at all schools. Schools often have a </a:t>
            </a:r>
            <a:r>
              <a:rPr lang="en-US" sz="1200" b="1" kern="1200" dirty="0" smtClean="0">
                <a:solidFill>
                  <a:schemeClr val="tx1"/>
                </a:solidFill>
                <a:effectLst/>
                <a:latin typeface="+mn-lt"/>
                <a:ea typeface="+mn-ea"/>
                <a:cs typeface="+mn-cs"/>
              </a:rPr>
              <a:t>mental health counselor and health facility</a:t>
            </a:r>
            <a:r>
              <a:rPr lang="en-US" sz="1200" kern="1200" dirty="0" smtClean="0">
                <a:solidFill>
                  <a:schemeClr val="tx1"/>
                </a:solidFill>
                <a:effectLst/>
                <a:latin typeface="+mn-lt"/>
                <a:ea typeface="+mn-ea"/>
                <a:cs typeface="+mn-cs"/>
              </a:rPr>
              <a:t> on campus. Check out what supports are available at your college’s website. Some programs may require an application.</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9</a:t>
            </a:fld>
            <a:endParaRPr lang="en-US"/>
          </a:p>
        </p:txBody>
      </p:sp>
    </p:spTree>
    <p:extLst>
      <p:ext uri="{BB962C8B-B14F-4D97-AF65-F5344CB8AC3E}">
        <p14:creationId xmlns:p14="http://schemas.microsoft.com/office/powerpoint/2010/main" val="682826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994332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754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2252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11/28/2017</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0" y="1453082"/>
            <a:ext cx="9144000" cy="125675"/>
          </a:xfrm>
          <a:prstGeom prst="rect">
            <a:avLst/>
          </a:prstGeom>
          <a:solidFill>
            <a:schemeClr val="accent4">
              <a:alpha val="64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342900"/>
            <a:endParaRPr lang="en-US" sz="1350" dirty="0">
              <a:solidFill>
                <a:prstClr val="white"/>
              </a:solidFill>
            </a:endParaRPr>
          </a:p>
        </p:txBody>
      </p:sp>
    </p:spTree>
    <p:extLst>
      <p:ext uri="{BB962C8B-B14F-4D97-AF65-F5344CB8AC3E}">
        <p14:creationId xmlns:p14="http://schemas.microsoft.com/office/powerpoint/2010/main" val="2195962968"/>
      </p:ext>
    </p:extLst>
  </p:cSld>
  <p:clrMapOvr>
    <a:masterClrMapping/>
  </p:clrMapOvr>
  <p:transition spd="slow">
    <p:cove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0" y="1453082"/>
            <a:ext cx="9144000" cy="125675"/>
          </a:xfrm>
          <a:prstGeom prst="rect">
            <a:avLst/>
          </a:prstGeom>
          <a:solidFill>
            <a:schemeClr val="accent4">
              <a:alpha val="64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342900"/>
            <a:endParaRPr lang="en-US" sz="1350" dirty="0">
              <a:solidFill>
                <a:prstClr val="white"/>
              </a:solidFill>
            </a:endParaRPr>
          </a:p>
        </p:txBody>
      </p:sp>
    </p:spTree>
    <p:extLst>
      <p:ext uri="{BB962C8B-B14F-4D97-AF65-F5344CB8AC3E}">
        <p14:creationId xmlns:p14="http://schemas.microsoft.com/office/powerpoint/2010/main" val="993495170"/>
      </p:ext>
    </p:extLst>
  </p:cSld>
  <p:clrMapOvr>
    <a:masterClrMapping/>
  </p:clrMapOvr>
  <p:transition spd="slow">
    <p:cove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0" y="1453082"/>
            <a:ext cx="9144000" cy="125675"/>
          </a:xfrm>
          <a:prstGeom prst="rect">
            <a:avLst/>
          </a:prstGeom>
          <a:solidFill>
            <a:schemeClr val="accent4">
              <a:alpha val="64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342900"/>
            <a:endParaRPr lang="en-US" sz="1350" dirty="0">
              <a:solidFill>
                <a:prstClr val="white"/>
              </a:solidFill>
            </a:endParaRPr>
          </a:p>
        </p:txBody>
      </p:sp>
    </p:spTree>
    <p:extLst>
      <p:ext uri="{BB962C8B-B14F-4D97-AF65-F5344CB8AC3E}">
        <p14:creationId xmlns:p14="http://schemas.microsoft.com/office/powerpoint/2010/main" val="1440193433"/>
      </p:ext>
    </p:extLst>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7847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446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844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657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313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25526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11/28/2017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45523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11/28/2017</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3427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11/28/2017</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1478783"/>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01" r:id="rId12"/>
    <p:sldLayoutId id="2147483803" r:id="rId13"/>
    <p:sldLayoutId id="2147483804" r:id="rId14"/>
    <p:sldLayoutId id="2147483805" r:id="rId15"/>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earup.wa.gov/file/handout-make-your-college-plans-realit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earup.wa.gov/file/family-guide-supporting-your-child-after-high-schoo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dp.cepr.harvard.edu/files/cepr-sdp/files/sdp-summer-melt-handbook.pdf" TargetMode="External"/><Relationship Id="rId7" Type="http://schemas.openxmlformats.org/officeDocument/2006/relationships/hyperlink" Target="http://www.naehcy.org/educational-resources/he-toolk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gearup.wa.gov/file/senior-year-student-tracker-template" TargetMode="External"/><Relationship Id="rId5" Type="http://schemas.openxmlformats.org/officeDocument/2006/relationships/hyperlink" Target="http://gearup.wa.gov/file/supporting-transgender-students-college-admissions-financial-aid-resource-guide-college-access" TargetMode="External"/><Relationship Id="rId4" Type="http://schemas.openxmlformats.org/officeDocument/2006/relationships/hyperlink" Target="http://gearup.wa.gov/file/preparing-students-disabilities-postsecondary-education-resource-guide-use-gear-school-staf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Transition to College </a:t>
            </a:r>
            <a:endParaRPr lang="en-US" dirty="0"/>
          </a:p>
        </p:txBody>
      </p:sp>
      <p:sp>
        <p:nvSpPr>
          <p:cNvPr id="5" name="Subtitle 4"/>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8619" y="6107177"/>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2800" dirty="0" smtClean="0"/>
          </a:p>
          <a:p>
            <a:pPr marL="0" indent="0">
              <a:buNone/>
            </a:pPr>
            <a:r>
              <a:rPr lang="en-US" sz="3200" b="1" dirty="0" smtClean="0"/>
              <a:t>Encourage </a:t>
            </a:r>
            <a:r>
              <a:rPr lang="en-US" sz="3200" b="1" dirty="0" smtClean="0"/>
              <a:t>your child </a:t>
            </a:r>
            <a:r>
              <a:rPr lang="en-US" sz="3200" b="1" dirty="0" smtClean="0"/>
              <a:t>to review: </a:t>
            </a:r>
            <a:r>
              <a:rPr lang="en-US" sz="3200" dirty="0">
                <a:hlinkClick r:id="rId3"/>
              </a:rPr>
              <a:t>Handout: Make Your College Plans a Reality</a:t>
            </a:r>
            <a:r>
              <a:rPr lang="en-US" sz="3200" dirty="0"/>
              <a:t>. </a:t>
            </a:r>
            <a:endParaRPr lang="en-US" sz="3200" dirty="0" smtClean="0"/>
          </a:p>
          <a:p>
            <a:r>
              <a:rPr lang="en-US" sz="3200" dirty="0" smtClean="0"/>
              <a:t>This handout is a summary of </a:t>
            </a:r>
            <a:r>
              <a:rPr lang="en-US" sz="3200" dirty="0"/>
              <a:t>key tasks for college-going students to complete during the summer. </a:t>
            </a:r>
          </a:p>
          <a:p>
            <a:r>
              <a:rPr lang="en-US" sz="3200" dirty="0" smtClean="0"/>
              <a:t>These </a:t>
            </a:r>
            <a:r>
              <a:rPr lang="en-US" sz="3200" dirty="0"/>
              <a:t>tasks apply to many postsecondary institutions.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ACFE3D42-162C-4E8C-B7BE-5685914DCD7C}" type="slidenum">
              <a:rPr lang="en-US" smtClean="0"/>
              <a:t>10</a:t>
            </a:fld>
            <a:endParaRPr lang="en-US" dirty="0"/>
          </a:p>
        </p:txBody>
      </p:sp>
    </p:spTree>
    <p:extLst>
      <p:ext uri="{BB962C8B-B14F-4D97-AF65-F5344CB8AC3E}">
        <p14:creationId xmlns:p14="http://schemas.microsoft.com/office/powerpoint/2010/main" val="3332327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normAutofit/>
          </a:bodyPr>
          <a:lstStyle/>
          <a:p>
            <a:r>
              <a:rPr lang="en-US" sz="2400" dirty="0" smtClean="0"/>
              <a:t>Review </a:t>
            </a:r>
            <a:r>
              <a:rPr lang="en-US" sz="2400" b="1" dirty="0" smtClean="0">
                <a:hlinkClick r:id="rId3"/>
              </a:rPr>
              <a:t>A </a:t>
            </a:r>
            <a:r>
              <a:rPr lang="en-US" sz="2400" b="1" dirty="0">
                <a:hlinkClick r:id="rId3"/>
              </a:rPr>
              <a:t>Family Guide: Supporting Your Child After High School. </a:t>
            </a:r>
            <a:endParaRPr lang="en-US" sz="2400" dirty="0" smtClean="0"/>
          </a:p>
          <a:p>
            <a:r>
              <a:rPr lang="en-US" sz="2400" dirty="0" smtClean="0"/>
              <a:t>Set </a:t>
            </a:r>
            <a:r>
              <a:rPr lang="en-US" sz="2400" dirty="0"/>
              <a:t>Realistic Expectations.  </a:t>
            </a:r>
            <a:r>
              <a:rPr lang="en-US" sz="2400" dirty="0" smtClean="0"/>
              <a:t>Talk  about what knowledge</a:t>
            </a:r>
            <a:r>
              <a:rPr lang="en-US" sz="2400" dirty="0"/>
              <a:t>, attitudes, and behaviors </a:t>
            </a:r>
            <a:r>
              <a:rPr lang="en-US" sz="2400" dirty="0" smtClean="0"/>
              <a:t>are </a:t>
            </a:r>
            <a:r>
              <a:rPr lang="en-US" sz="2400" dirty="0"/>
              <a:t>needed to be successful in college. </a:t>
            </a:r>
          </a:p>
          <a:p>
            <a:r>
              <a:rPr lang="en-US" sz="2400" dirty="0" smtClean="0"/>
              <a:t>Share that many </a:t>
            </a:r>
            <a:r>
              <a:rPr lang="en-US" sz="2400" dirty="0"/>
              <a:t>students, especially special pops and first-gen students, experience self-doubt and the dreaded imposter syndrome. </a:t>
            </a:r>
            <a:endParaRPr lang="en-US" sz="2400" dirty="0" smtClean="0"/>
          </a:p>
          <a:p>
            <a:r>
              <a:rPr lang="en-US" sz="2400" dirty="0" smtClean="0"/>
              <a:t> Discuss common </a:t>
            </a:r>
            <a:r>
              <a:rPr lang="en-US" sz="2400" dirty="0"/>
              <a:t>challenges </a:t>
            </a:r>
            <a:r>
              <a:rPr lang="en-US" sz="2400" dirty="0" smtClean="0"/>
              <a:t>and share </a:t>
            </a:r>
            <a:r>
              <a:rPr lang="en-US" sz="2400" dirty="0"/>
              <a:t>how students can find support on </a:t>
            </a:r>
            <a:r>
              <a:rPr lang="en-US" sz="2400" dirty="0" smtClean="0"/>
              <a:t>campus. </a:t>
            </a:r>
            <a:endParaRPr lang="en-US" sz="2400" dirty="0"/>
          </a:p>
        </p:txBody>
      </p:sp>
    </p:spTree>
    <p:extLst>
      <p:ext uri="{BB962C8B-B14F-4D97-AF65-F5344CB8AC3E}">
        <p14:creationId xmlns:p14="http://schemas.microsoft.com/office/powerpoint/2010/main" val="1027763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normAutofit lnSpcReduction="10000"/>
          </a:bodyPr>
          <a:lstStyle/>
          <a:p>
            <a:r>
              <a:rPr lang="en-US" sz="1800" b="1" dirty="0"/>
              <a:t>Support for Transitions.  </a:t>
            </a:r>
            <a:r>
              <a:rPr lang="en-US" sz="1800" dirty="0"/>
              <a:t>Strongly encourage your </a:t>
            </a:r>
            <a:r>
              <a:rPr lang="en-US" sz="1800" dirty="0" smtClean="0"/>
              <a:t>child to </a:t>
            </a:r>
            <a:r>
              <a:rPr lang="en-US" sz="1800" dirty="0"/>
              <a:t>participate in </a:t>
            </a:r>
            <a:r>
              <a:rPr lang="en-US" sz="1800" b="1" dirty="0"/>
              <a:t>Summer Bridge Programs </a:t>
            </a:r>
            <a:r>
              <a:rPr lang="en-US" sz="1800" dirty="0"/>
              <a:t>and</a:t>
            </a:r>
            <a:r>
              <a:rPr lang="en-US" sz="1800" b="1" dirty="0"/>
              <a:t> First Year Experiences.  </a:t>
            </a:r>
            <a:endParaRPr lang="en-US" sz="1800" b="1" dirty="0" smtClean="0"/>
          </a:p>
          <a:p>
            <a:r>
              <a:rPr lang="en-US" sz="1800" b="1" dirty="0" err="1" smtClean="0"/>
              <a:t>TRiO</a:t>
            </a:r>
            <a:r>
              <a:rPr lang="en-US" sz="1800" b="1" dirty="0" smtClean="0"/>
              <a:t> </a:t>
            </a:r>
            <a:r>
              <a:rPr lang="en-US" sz="1800" b="1" dirty="0"/>
              <a:t>SSS </a:t>
            </a:r>
            <a:r>
              <a:rPr lang="en-US" sz="1800" dirty="0"/>
              <a:t>is also a support program that provides services supporting college success.  Also, </a:t>
            </a:r>
            <a:r>
              <a:rPr lang="en-US" sz="1800" b="1" dirty="0"/>
              <a:t>CAMP, Passport to College</a:t>
            </a:r>
            <a:r>
              <a:rPr lang="en-US" sz="1800" dirty="0"/>
              <a:t>, and more can be beneficial to migrant students and foster alum respectively. </a:t>
            </a:r>
            <a:r>
              <a:rPr lang="en-US" sz="1800" b="1" dirty="0" smtClean="0"/>
              <a:t>On </a:t>
            </a:r>
            <a:r>
              <a:rPr lang="en-US" sz="1800" b="1" dirty="0"/>
              <a:t>Campus Support Services. </a:t>
            </a:r>
            <a:endParaRPr lang="en-US" sz="1800" b="1" dirty="0" smtClean="0"/>
          </a:p>
          <a:p>
            <a:r>
              <a:rPr lang="en-US" sz="1800" b="1" dirty="0" smtClean="0"/>
              <a:t>Encourage </a:t>
            </a:r>
            <a:r>
              <a:rPr lang="en-US" sz="1800" b="1" dirty="0"/>
              <a:t>your </a:t>
            </a:r>
            <a:r>
              <a:rPr lang="en-US" sz="1800" b="1" dirty="0" smtClean="0"/>
              <a:t>child </a:t>
            </a:r>
            <a:r>
              <a:rPr lang="en-US" sz="1800" b="1" dirty="0"/>
              <a:t>to: </a:t>
            </a:r>
          </a:p>
          <a:p>
            <a:pPr lvl="1"/>
            <a:r>
              <a:rPr lang="en-US" sz="1800" dirty="0"/>
              <a:t>Learn how to access tutoring and academic support services.</a:t>
            </a:r>
          </a:p>
          <a:p>
            <a:pPr lvl="1"/>
            <a:r>
              <a:rPr lang="en-US" sz="1800" dirty="0"/>
              <a:t>Register for disability </a:t>
            </a:r>
            <a:r>
              <a:rPr lang="en-US" sz="1800" dirty="0" smtClean="0"/>
              <a:t>services, if applicable.</a:t>
            </a:r>
            <a:endParaRPr lang="en-US" sz="1800" dirty="0"/>
          </a:p>
          <a:p>
            <a:pPr lvl="1"/>
            <a:r>
              <a:rPr lang="en-US" sz="1800" dirty="0"/>
              <a:t>Locate and learn about TRIO program, if available.</a:t>
            </a:r>
          </a:p>
          <a:p>
            <a:pPr lvl="1"/>
            <a:r>
              <a:rPr lang="en-US" sz="1800" dirty="0"/>
              <a:t>Locate and learn about mental health counseling services.</a:t>
            </a:r>
          </a:p>
          <a:p>
            <a:pPr lvl="1"/>
            <a:r>
              <a:rPr lang="en-US" sz="1800" dirty="0"/>
              <a:t>Locate and learn about on campus food pantry, clothing </a:t>
            </a:r>
            <a:r>
              <a:rPr lang="en-US" sz="1800" dirty="0" smtClean="0"/>
              <a:t>bank, and </a:t>
            </a:r>
            <a:r>
              <a:rPr lang="en-US" sz="1800" dirty="0"/>
              <a:t>other supports</a:t>
            </a:r>
            <a:r>
              <a:rPr lang="en-US" sz="1800" dirty="0" smtClean="0"/>
              <a:t>.</a:t>
            </a:r>
            <a:endParaRPr lang="en-US" dirty="0"/>
          </a:p>
        </p:txBody>
      </p:sp>
    </p:spTree>
    <p:extLst>
      <p:ext uri="{BB962C8B-B14F-4D97-AF65-F5344CB8AC3E}">
        <p14:creationId xmlns:p14="http://schemas.microsoft.com/office/powerpoint/2010/main" val="165826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t>
            </a:r>
            <a:endParaRPr lang="en-US" dirty="0"/>
          </a:p>
        </p:txBody>
      </p:sp>
      <p:sp>
        <p:nvSpPr>
          <p:cNvPr id="3" name="Content Placeholder 2"/>
          <p:cNvSpPr>
            <a:spLocks noGrp="1"/>
          </p:cNvSpPr>
          <p:nvPr>
            <p:ph idx="1"/>
          </p:nvPr>
        </p:nvSpPr>
        <p:spPr/>
        <p:txBody>
          <a:bodyPr>
            <a:normAutofit/>
          </a:bodyPr>
          <a:lstStyle/>
          <a:p>
            <a:endParaRPr lang="en-US" sz="3200" dirty="0"/>
          </a:p>
          <a:p>
            <a:r>
              <a:rPr lang="en-US" sz="3200" dirty="0" smtClean="0"/>
              <a:t>Attend class. </a:t>
            </a:r>
          </a:p>
          <a:p>
            <a:r>
              <a:rPr lang="en-US" sz="3200" dirty="0" smtClean="0"/>
              <a:t>Go to office hours. </a:t>
            </a:r>
          </a:p>
          <a:p>
            <a:r>
              <a:rPr lang="en-US" sz="3200" dirty="0" smtClean="0"/>
              <a:t>Get involved on campus. </a:t>
            </a:r>
          </a:p>
          <a:p>
            <a:r>
              <a:rPr lang="en-US" sz="3200" dirty="0" smtClean="0"/>
              <a:t>Advocate for yourself. </a:t>
            </a:r>
            <a:endParaRPr lang="en-US" sz="3200" dirty="0"/>
          </a:p>
        </p:txBody>
      </p:sp>
    </p:spTree>
    <p:extLst>
      <p:ext uri="{BB962C8B-B14F-4D97-AF65-F5344CB8AC3E}">
        <p14:creationId xmlns:p14="http://schemas.microsoft.com/office/powerpoint/2010/main" val="195305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 Next Mobile Messaging Campaign</a:t>
            </a:r>
          </a:p>
        </p:txBody>
      </p:sp>
      <p:sp>
        <p:nvSpPr>
          <p:cNvPr id="3" name="Content Placeholder 2"/>
          <p:cNvSpPr>
            <a:spLocks noGrp="1"/>
          </p:cNvSpPr>
          <p:nvPr>
            <p:ph sz="half" idx="1"/>
          </p:nvPr>
        </p:nvSpPr>
        <p:spPr/>
        <p:txBody>
          <a:bodyPr>
            <a:normAutofit/>
          </a:bodyPr>
          <a:lstStyle/>
          <a:p>
            <a:pPr marL="0" indent="0">
              <a:buNone/>
            </a:pPr>
            <a:r>
              <a:rPr lang="en-US" sz="2400" dirty="0"/>
              <a:t>Up Next will provide students and families across </a:t>
            </a:r>
            <a:r>
              <a:rPr lang="en-US" sz="2400" dirty="0" smtClean="0"/>
              <a:t>the country </a:t>
            </a:r>
            <a:r>
              <a:rPr lang="en-US" sz="2400" dirty="0"/>
              <a:t>with personalized information and encouragement to complete important college </a:t>
            </a:r>
            <a:r>
              <a:rPr lang="en-US" sz="2400" dirty="0" smtClean="0"/>
              <a:t>and financial </a:t>
            </a:r>
            <a:r>
              <a:rPr lang="en-US" sz="2400" dirty="0"/>
              <a:t>aid milestones and tasks</a:t>
            </a:r>
            <a:r>
              <a:rPr lang="en-US" sz="2400" dirty="0" smtClean="0"/>
              <a:t>.</a:t>
            </a:r>
            <a:endParaRPr lang="en-US" sz="2400" dirty="0"/>
          </a:p>
        </p:txBody>
      </p:sp>
      <p:pic>
        <p:nvPicPr>
          <p:cNvPr id="8" name="Picture 7"/>
          <p:cNvPicPr>
            <a:picLocks noChangeAspect="1"/>
          </p:cNvPicPr>
          <p:nvPr/>
        </p:nvPicPr>
        <p:blipFill>
          <a:blip r:embed="rId3"/>
          <a:stretch>
            <a:fillRect/>
          </a:stretch>
        </p:blipFill>
        <p:spPr>
          <a:xfrm>
            <a:off x="5506974" y="2198716"/>
            <a:ext cx="2770872" cy="2135309"/>
          </a:xfrm>
          <a:prstGeom prst="rect">
            <a:avLst/>
          </a:prstGeom>
        </p:spPr>
      </p:pic>
    </p:spTree>
    <p:extLst>
      <p:ext uri="{BB962C8B-B14F-4D97-AF65-F5344CB8AC3E}">
        <p14:creationId xmlns:p14="http://schemas.microsoft.com/office/powerpoint/2010/main" val="312538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normAutofit fontScale="77500" lnSpcReduction="20000"/>
          </a:bodyPr>
          <a:lstStyle/>
          <a:p>
            <a:r>
              <a:rPr lang="en-US" sz="1725" dirty="0">
                <a:hlinkClick r:id="rId3"/>
              </a:rPr>
              <a:t>SDP Summer Melt Handbook: A Guide to Investigating and Responding to Summer Melt. </a:t>
            </a:r>
            <a:r>
              <a:rPr lang="en-US" sz="1725" dirty="0"/>
              <a:t> This guide is designed by Ben Castleman et al. at the Center for Education Policy Research at Harvard University. </a:t>
            </a:r>
            <a:endParaRPr lang="en-US" sz="1725" dirty="0">
              <a:hlinkClick r:id=""/>
            </a:endParaRPr>
          </a:p>
          <a:p>
            <a:r>
              <a:rPr lang="en-US" sz="1725" dirty="0">
                <a:hlinkClick r:id=""/>
              </a:rPr>
              <a:t>Foster Care Transition Toolkit. </a:t>
            </a:r>
            <a:r>
              <a:rPr lang="en-US" sz="1725" dirty="0"/>
              <a:t>The U.S. Department of Education (ED), in partnership with the U.S. Department of Health and Human Services (HHS), the U.S. Department of Housing and Urban Development (HUD), the U.S. Department of Transportation (DOT), the U.S. Department of Labor, (DOL), and youth and practitioners involved in the child welfare system, developed this toolkit to help youth access the resources needed to successfully transition into adulthood, continue on to postsecondary education, and meaningful careers. </a:t>
            </a:r>
          </a:p>
          <a:p>
            <a:r>
              <a:rPr lang="en-US" sz="1725" dirty="0">
                <a:hlinkClick r:id="rId4"/>
              </a:rPr>
              <a:t>Preparing Students with Disabilities for Postsecondary Education: A Resource Guide for Use with GEAR UP School Staff</a:t>
            </a:r>
            <a:r>
              <a:rPr lang="en-US" sz="1725" dirty="0"/>
              <a:t>.  Designed to assist those who work with high school students with disabilities who plan to continue their education in postsecondary institutions, including vocational and career schools, two- and four- year colleges, and universities.</a:t>
            </a:r>
          </a:p>
          <a:p>
            <a:r>
              <a:rPr lang="en-US" sz="1725" dirty="0">
                <a:hlinkClick r:id="rId5"/>
              </a:rPr>
              <a:t>Supporting Transgender Students: College Admissions &amp; Financial Aid. A Resource Guide for College Access Professionals</a:t>
            </a:r>
            <a:r>
              <a:rPr lang="en-US" sz="1725" dirty="0"/>
              <a:t>. Designed to assist college access professionals who work with high school students who identify as lesbian, gay, bisexual, transgender, or queer (LGBTQ). The information provided has an emphasis on supporting transgender youth who plan to continue their education at a postsecondary institution.</a:t>
            </a:r>
          </a:p>
          <a:p>
            <a:r>
              <a:rPr lang="en-US" sz="1725" dirty="0">
                <a:hlinkClick r:id="rId6"/>
              </a:rPr>
              <a:t> </a:t>
            </a:r>
            <a:r>
              <a:rPr lang="en-US" sz="1725" dirty="0"/>
              <a:t>TransitionYear.org. (Family and Student Guides available). Emphasis on supporting students with a mental illness in the transition to college. </a:t>
            </a:r>
          </a:p>
          <a:p>
            <a:r>
              <a:rPr lang="en-US" sz="1725" dirty="0">
                <a:hlinkClick r:id="rId7"/>
              </a:rPr>
              <a:t>College Access and Success for Students Experiencing Homelessness</a:t>
            </a:r>
            <a:r>
              <a:rPr lang="en-US" sz="1725" b="1" dirty="0">
                <a:hlinkClick r:id="rId7"/>
              </a:rPr>
              <a:t>: </a:t>
            </a:r>
            <a:r>
              <a:rPr lang="en-US" sz="1725" dirty="0"/>
              <a:t>A Toolkit for Educators and Service Providers from NAEHCY. </a:t>
            </a:r>
            <a:endParaRPr lang="en-US" dirty="0"/>
          </a:p>
        </p:txBody>
      </p:sp>
    </p:spTree>
    <p:extLst>
      <p:ext uri="{BB962C8B-B14F-4D97-AF65-F5344CB8AC3E}">
        <p14:creationId xmlns:p14="http://schemas.microsoft.com/office/powerpoint/2010/main" val="1399370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3942638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p>
        </p:txBody>
      </p:sp>
    </p:spTree>
    <p:extLst>
      <p:ext uri="{BB962C8B-B14F-4D97-AF65-F5344CB8AC3E}">
        <p14:creationId xmlns:p14="http://schemas.microsoft.com/office/powerpoint/2010/main" val="3333150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Summer Overview</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7142678"/>
              </p:ext>
            </p:extLst>
          </p:nvPr>
        </p:nvGraphicFramePr>
        <p:xfrm>
          <a:off x="2901950" y="863600"/>
          <a:ext cx="54864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3707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Melt</a:t>
            </a:r>
            <a:endParaRPr lang="en-US" dirty="0"/>
          </a:p>
        </p:txBody>
      </p:sp>
      <p:sp>
        <p:nvSpPr>
          <p:cNvPr id="3" name="Content Placeholder 2"/>
          <p:cNvSpPr>
            <a:spLocks noGrp="1"/>
          </p:cNvSpPr>
          <p:nvPr>
            <p:ph idx="1"/>
          </p:nvPr>
        </p:nvSpPr>
        <p:spPr/>
        <p:txBody>
          <a:bodyPr>
            <a:normAutofit/>
          </a:bodyPr>
          <a:lstStyle/>
          <a:p>
            <a:pPr marL="0" indent="0">
              <a:buNone/>
            </a:pPr>
            <a:r>
              <a:rPr lang="en-US" sz="2700" b="1" dirty="0"/>
              <a:t>“Summer melt” refers to a phenomenon: </a:t>
            </a:r>
            <a:r>
              <a:rPr lang="en-US" sz="2700" dirty="0"/>
              <a:t>when seemingly college-intending students fail to enroll at all in the fall after high school graduation.</a:t>
            </a:r>
          </a:p>
          <a:p>
            <a:pPr marL="0" indent="0">
              <a:buNone/>
            </a:pPr>
            <a:endParaRPr lang="en-US" dirty="0"/>
          </a:p>
        </p:txBody>
      </p:sp>
    </p:spTree>
    <p:extLst>
      <p:ext uri="{BB962C8B-B14F-4D97-AF65-F5344CB8AC3E}">
        <p14:creationId xmlns:p14="http://schemas.microsoft.com/office/powerpoint/2010/main" val="135759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Students Melt?</a:t>
            </a:r>
            <a:endParaRPr lang="en-US" dirty="0"/>
          </a:p>
        </p:txBody>
      </p:sp>
      <p:sp>
        <p:nvSpPr>
          <p:cNvPr id="3" name="Content Placeholder 2"/>
          <p:cNvSpPr>
            <a:spLocks noGrp="1"/>
          </p:cNvSpPr>
          <p:nvPr>
            <p:ph idx="1"/>
          </p:nvPr>
        </p:nvSpPr>
        <p:spPr/>
        <p:txBody>
          <a:bodyPr>
            <a:normAutofit/>
          </a:bodyPr>
          <a:lstStyle/>
          <a:p>
            <a:r>
              <a:rPr lang="en-US" sz="2700" dirty="0"/>
              <a:t>Between Senior Signing Day and the fall, a number of tasks still must be completed before students attend. </a:t>
            </a:r>
          </a:p>
          <a:p>
            <a:r>
              <a:rPr lang="en-US" sz="2700" dirty="0"/>
              <a:t>For </a:t>
            </a:r>
            <a:r>
              <a:rPr lang="en-US" sz="2700" dirty="0" smtClean="0"/>
              <a:t>students whop are the first in their family to go to college, these </a:t>
            </a:r>
            <a:r>
              <a:rPr lang="en-US" sz="2700" dirty="0"/>
              <a:t>tasks can be challenging because students no longer have access to school counselors and do not know how to navigate this new system.</a:t>
            </a:r>
          </a:p>
          <a:p>
            <a:pPr marL="0" indent="0">
              <a:buNone/>
            </a:pPr>
            <a:endParaRPr lang="en-US" dirty="0" smtClean="0"/>
          </a:p>
        </p:txBody>
      </p:sp>
    </p:spTree>
    <p:extLst>
      <p:ext uri="{BB962C8B-B14F-4D97-AF65-F5344CB8AC3E}">
        <p14:creationId xmlns:p14="http://schemas.microsoft.com/office/powerpoint/2010/main" val="2255076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GEAR UP Can Help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100" dirty="0"/>
              <a:t>The tasks that college-intending students must complete during the summer after graduation are numerous. Even seemingly simple tasks can become significant barriers to timely college enrollment. </a:t>
            </a:r>
          </a:p>
          <a:p>
            <a:pPr marL="0" indent="0">
              <a:buNone/>
            </a:pPr>
            <a:endParaRPr lang="en-US" sz="2100" dirty="0"/>
          </a:p>
          <a:p>
            <a:pPr marL="0" indent="0">
              <a:buNone/>
            </a:pPr>
            <a:r>
              <a:rPr lang="en-US" sz="2100" dirty="0"/>
              <a:t>Common summer tasks include </a:t>
            </a:r>
            <a:r>
              <a:rPr lang="en-US" sz="2100" b="1" dirty="0"/>
              <a:t>attending orientation; completing financial aid and other paperwork; paying for tuition, room and board, and student fees (including health insurance); taking placement exams; and selecting classes. </a:t>
            </a:r>
          </a:p>
          <a:p>
            <a:pPr marL="0" indent="0">
              <a:buNone/>
            </a:pPr>
            <a:endParaRPr lang="en-US" sz="2100" dirty="0"/>
          </a:p>
          <a:p>
            <a:pPr marL="0" indent="0">
              <a:buNone/>
            </a:pPr>
            <a:r>
              <a:rPr lang="en-US" sz="2100" dirty="0" smtClean="0"/>
              <a:t>GEAR UP  can provide  </a:t>
            </a:r>
            <a:r>
              <a:rPr lang="en-US" sz="2100" dirty="0"/>
              <a:t>students with </a:t>
            </a:r>
            <a:r>
              <a:rPr lang="en-US" sz="2100" dirty="0" smtClean="0"/>
              <a:t>assistance </a:t>
            </a:r>
            <a:r>
              <a:rPr lang="en-US" sz="2100" dirty="0"/>
              <a:t>with these </a:t>
            </a:r>
            <a:r>
              <a:rPr lang="en-US" sz="2100" dirty="0" smtClean="0"/>
              <a:t>tasks and  help your child successfully transition to college. </a:t>
            </a:r>
            <a:endParaRPr lang="en-US" sz="2100" dirty="0"/>
          </a:p>
          <a:p>
            <a:endParaRPr lang="en-US" dirty="0"/>
          </a:p>
        </p:txBody>
      </p:sp>
    </p:spTree>
    <p:extLst>
      <p:ext uri="{BB962C8B-B14F-4D97-AF65-F5344CB8AC3E}">
        <p14:creationId xmlns:p14="http://schemas.microsoft.com/office/powerpoint/2010/main" val="775038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Challenges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a:t>
            </a:r>
            <a:r>
              <a:rPr lang="en-US" sz="2800" dirty="0"/>
              <a:t>first year of college is a time of transition for everyone. Students may experience these common challenges: </a:t>
            </a:r>
          </a:p>
          <a:p>
            <a:pPr lvl="0"/>
            <a:r>
              <a:rPr lang="en-US" sz="2800" b="1" dirty="0" smtClean="0"/>
              <a:t>Academic</a:t>
            </a:r>
          </a:p>
          <a:p>
            <a:pPr lvl="0"/>
            <a:r>
              <a:rPr lang="en-US" sz="2800" b="1" dirty="0" smtClean="0"/>
              <a:t>Social</a:t>
            </a:r>
            <a:endParaRPr lang="en-US" sz="2800" dirty="0"/>
          </a:p>
          <a:p>
            <a:pPr lvl="0"/>
            <a:r>
              <a:rPr lang="en-US" sz="2800" b="1" dirty="0" smtClean="0"/>
              <a:t>Independence</a:t>
            </a:r>
          </a:p>
          <a:p>
            <a:pPr lvl="0"/>
            <a:r>
              <a:rPr lang="en-US" sz="2800" b="1" dirty="0" smtClean="0"/>
              <a:t>Time Management</a:t>
            </a:r>
          </a:p>
          <a:p>
            <a:pPr lvl="0"/>
            <a:r>
              <a:rPr lang="en-US" sz="2800" b="1" dirty="0" smtClean="0"/>
              <a:t>Financial</a:t>
            </a:r>
            <a:r>
              <a:rPr lang="en-US" sz="2800" dirty="0" smtClean="0"/>
              <a:t> </a:t>
            </a:r>
            <a:endParaRPr lang="en-US" sz="2800" dirty="0"/>
          </a:p>
          <a:p>
            <a:endParaRPr lang="en-US" dirty="0"/>
          </a:p>
        </p:txBody>
      </p:sp>
    </p:spTree>
    <p:extLst>
      <p:ext uri="{BB962C8B-B14F-4D97-AF65-F5344CB8AC3E}">
        <p14:creationId xmlns:p14="http://schemas.microsoft.com/office/powerpoint/2010/main" val="2766266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&amp; Support Services in College</a:t>
            </a:r>
            <a:endParaRPr lang="en-US" dirty="0"/>
          </a:p>
        </p:txBody>
      </p:sp>
      <p:sp>
        <p:nvSpPr>
          <p:cNvPr id="3" name="Content Placeholder 2"/>
          <p:cNvSpPr>
            <a:spLocks noGrp="1"/>
          </p:cNvSpPr>
          <p:nvPr>
            <p:ph idx="1"/>
          </p:nvPr>
        </p:nvSpPr>
        <p:spPr/>
        <p:txBody>
          <a:bodyPr>
            <a:normAutofit/>
          </a:bodyPr>
          <a:lstStyle/>
          <a:p>
            <a:r>
              <a:rPr lang="en-US" sz="3200" dirty="0" smtClean="0"/>
              <a:t>Free tutoring</a:t>
            </a:r>
          </a:p>
          <a:p>
            <a:r>
              <a:rPr lang="en-US" sz="3200" dirty="0" smtClean="0"/>
              <a:t>Writing centers</a:t>
            </a:r>
          </a:p>
          <a:p>
            <a:r>
              <a:rPr lang="en-US" sz="3200" dirty="0" smtClean="0"/>
              <a:t>Career counseling</a:t>
            </a:r>
          </a:p>
          <a:p>
            <a:r>
              <a:rPr lang="en-US" sz="3200" dirty="0" smtClean="0"/>
              <a:t>Academic advising </a:t>
            </a:r>
          </a:p>
          <a:p>
            <a:r>
              <a:rPr lang="en-US" sz="3200" dirty="0" smtClean="0"/>
              <a:t>Mental health counseling</a:t>
            </a:r>
          </a:p>
          <a:p>
            <a:r>
              <a:rPr lang="en-US" sz="3200" dirty="0" smtClean="0"/>
              <a:t>Health care</a:t>
            </a:r>
            <a:endParaRPr lang="en-US" sz="3200" dirty="0"/>
          </a:p>
        </p:txBody>
      </p:sp>
    </p:spTree>
    <p:extLst>
      <p:ext uri="{BB962C8B-B14F-4D97-AF65-F5344CB8AC3E}">
        <p14:creationId xmlns:p14="http://schemas.microsoft.com/office/powerpoint/2010/main" val="41157671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1522</TotalTime>
  <Words>2272</Words>
  <Application>Microsoft Office PowerPoint</Application>
  <PresentationFormat>On-screen Show (4:3)</PresentationFormat>
  <Paragraphs>159</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Corbel</vt:lpstr>
      <vt:lpstr>Courier New</vt:lpstr>
      <vt:lpstr>Trajan Pro</vt:lpstr>
      <vt:lpstr>Wingdings 2</vt:lpstr>
      <vt:lpstr>Frame</vt:lpstr>
      <vt:lpstr>Transition to College </vt:lpstr>
      <vt:lpstr>Introductions</vt:lpstr>
      <vt:lpstr>What do we mean when we say college?</vt:lpstr>
      <vt:lpstr>Summer Overview</vt:lpstr>
      <vt:lpstr>Summer Melt</vt:lpstr>
      <vt:lpstr>Why Do Students Melt?</vt:lpstr>
      <vt:lpstr>GEAR UP Can Help</vt:lpstr>
      <vt:lpstr>Common Challenges</vt:lpstr>
      <vt:lpstr>Resources &amp; Support Services in College</vt:lpstr>
      <vt:lpstr>Strategies </vt:lpstr>
      <vt:lpstr>Tips</vt:lpstr>
      <vt:lpstr>Tips</vt:lpstr>
      <vt:lpstr>Tips </vt:lpstr>
      <vt:lpstr>Up Next Mobile Messaging Campaign</vt:lpstr>
      <vt:lpstr>Additional resources</vt:lpstr>
      <vt:lpstr>Questions?</vt:lpstr>
      <vt:lpstr>Thanks for coming</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117</cp:revision>
  <dcterms:created xsi:type="dcterms:W3CDTF">2017-07-24T18:39:53Z</dcterms:created>
  <dcterms:modified xsi:type="dcterms:W3CDTF">2017-11-28T19:06:14Z</dcterms:modified>
</cp:coreProperties>
</file>