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26"/>
  </p:notesMasterIdLst>
  <p:sldIdLst>
    <p:sldId id="256" r:id="rId2"/>
    <p:sldId id="287" r:id="rId3"/>
    <p:sldId id="263" r:id="rId4"/>
    <p:sldId id="335" r:id="rId5"/>
    <p:sldId id="336" r:id="rId6"/>
    <p:sldId id="341" r:id="rId7"/>
    <p:sldId id="342" r:id="rId8"/>
    <p:sldId id="343" r:id="rId9"/>
    <p:sldId id="344" r:id="rId10"/>
    <p:sldId id="352" r:id="rId11"/>
    <p:sldId id="353" r:id="rId12"/>
    <p:sldId id="363" r:id="rId13"/>
    <p:sldId id="362" r:id="rId14"/>
    <p:sldId id="365" r:id="rId15"/>
    <p:sldId id="366" r:id="rId16"/>
    <p:sldId id="367" r:id="rId17"/>
    <p:sldId id="368" r:id="rId18"/>
    <p:sldId id="372" r:id="rId19"/>
    <p:sldId id="378" r:id="rId20"/>
    <p:sldId id="337" r:id="rId21"/>
    <p:sldId id="340" r:id="rId22"/>
    <p:sldId id="317" r:id="rId23"/>
    <p:sldId id="318" r:id="rId24"/>
    <p:sldId id="29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ple, Marcie (WSAC)" initials="SM(" lastIdx="10" clrIdx="0">
    <p:extLst>
      <p:ext uri="{19B8F6BF-5375-455C-9EA6-DF929625EA0E}">
        <p15:presenceInfo xmlns:p15="http://schemas.microsoft.com/office/powerpoint/2012/main" userId="S-1-5-21-1844237615-1844823847-839522115-517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78356" autoAdjust="0"/>
  </p:normalViewPr>
  <p:slideViewPr>
    <p:cSldViewPr snapToGrid="0">
      <p:cViewPr varScale="1">
        <p:scale>
          <a:sx n="69" d="100"/>
          <a:sy n="69" d="100"/>
        </p:scale>
        <p:origin x="148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B0EA01-7C2E-437D-8509-B4D5F9B3D4E8}"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US"/>
        </a:p>
      </dgm:t>
    </dgm:pt>
    <dgm:pt modelId="{FCCEBA86-4D05-4ECF-8057-AF3E106D4E2E}">
      <dgm:prSet phldrT="[Text]"/>
      <dgm:spPr/>
      <dgm:t>
        <a:bodyPr/>
        <a:lstStyle/>
        <a:p>
          <a:r>
            <a:rPr lang="en-US" dirty="0" smtClean="0"/>
            <a:t>Military</a:t>
          </a:r>
          <a:endParaRPr lang="en-US" dirty="0"/>
        </a:p>
      </dgm:t>
    </dgm:pt>
    <dgm:pt modelId="{15D4FE20-2E97-4AE9-A37A-C196E19766A5}" type="parTrans" cxnId="{34408C1A-785F-452A-8858-068B2A0321A3}">
      <dgm:prSet/>
      <dgm:spPr/>
      <dgm:t>
        <a:bodyPr/>
        <a:lstStyle/>
        <a:p>
          <a:endParaRPr lang="en-US"/>
        </a:p>
      </dgm:t>
    </dgm:pt>
    <dgm:pt modelId="{2342F814-C012-499F-A3FD-337CBDDCD3C4}" type="sibTrans" cxnId="{34408C1A-785F-452A-8858-068B2A0321A3}">
      <dgm:prSet/>
      <dgm:spPr/>
      <dgm:t>
        <a:bodyPr/>
        <a:lstStyle/>
        <a:p>
          <a:endParaRPr lang="en-US"/>
        </a:p>
      </dgm:t>
    </dgm:pt>
    <dgm:pt modelId="{78791E64-4667-498B-A19F-07610ACFEA26}">
      <dgm:prSet phldrT="[Text]"/>
      <dgm:spPr/>
      <dgm:t>
        <a:bodyPr/>
        <a:lstStyle/>
        <a:p>
          <a:r>
            <a:rPr lang="en-US" dirty="0" smtClean="0"/>
            <a:t>ASVAB </a:t>
          </a:r>
          <a:endParaRPr lang="en-US" dirty="0"/>
        </a:p>
      </dgm:t>
    </dgm:pt>
    <dgm:pt modelId="{B3D90FFB-9543-464E-8031-EA9D2C557769}" type="parTrans" cxnId="{CE9DA3C1-9A9E-4564-B3DA-4B0AECEFF72C}">
      <dgm:prSet/>
      <dgm:spPr/>
      <dgm:t>
        <a:bodyPr/>
        <a:lstStyle/>
        <a:p>
          <a:endParaRPr lang="en-US"/>
        </a:p>
      </dgm:t>
    </dgm:pt>
    <dgm:pt modelId="{FC15F803-D7E5-4939-80E2-1DAAB4E1D9B9}" type="sibTrans" cxnId="{CE9DA3C1-9A9E-4564-B3DA-4B0AECEFF72C}">
      <dgm:prSet/>
      <dgm:spPr/>
      <dgm:t>
        <a:bodyPr/>
        <a:lstStyle/>
        <a:p>
          <a:endParaRPr lang="en-US"/>
        </a:p>
      </dgm:t>
    </dgm:pt>
    <dgm:pt modelId="{69450C22-4567-4190-B038-4228FC239045}">
      <dgm:prSet/>
      <dgm:spPr/>
      <dgm:t>
        <a:bodyPr/>
        <a:lstStyle/>
        <a:p>
          <a:r>
            <a:rPr lang="en-US" dirty="0" smtClean="0"/>
            <a:t>Technical college</a:t>
          </a:r>
          <a:endParaRPr lang="en-US" dirty="0"/>
        </a:p>
      </dgm:t>
    </dgm:pt>
    <dgm:pt modelId="{9AF19710-4E86-4B3A-B212-8043C0523B09}" type="parTrans" cxnId="{8089C82B-3503-4B98-891A-B2C1423CB048}">
      <dgm:prSet/>
      <dgm:spPr/>
      <dgm:t>
        <a:bodyPr/>
        <a:lstStyle/>
        <a:p>
          <a:endParaRPr lang="en-US"/>
        </a:p>
      </dgm:t>
    </dgm:pt>
    <dgm:pt modelId="{DF4FF215-FCB1-4655-A5FE-8072100529C2}" type="sibTrans" cxnId="{8089C82B-3503-4B98-891A-B2C1423CB048}">
      <dgm:prSet/>
      <dgm:spPr/>
      <dgm:t>
        <a:bodyPr/>
        <a:lstStyle/>
        <a:p>
          <a:endParaRPr lang="en-US"/>
        </a:p>
      </dgm:t>
    </dgm:pt>
    <dgm:pt modelId="{FDA3C6D3-62FE-4DB1-8702-C2B4BFC33547}">
      <dgm:prSet/>
      <dgm:spPr/>
      <dgm:t>
        <a:bodyPr/>
        <a:lstStyle/>
        <a:p>
          <a:r>
            <a:rPr lang="en-US" dirty="0" smtClean="0"/>
            <a:t>4-year</a:t>
          </a:r>
          <a:endParaRPr lang="en-US" dirty="0"/>
        </a:p>
      </dgm:t>
    </dgm:pt>
    <dgm:pt modelId="{2BB78C17-8D06-4BA1-A24F-7EA34BEB4DB5}" type="parTrans" cxnId="{BC542E41-D5E9-47DA-B1F5-BA44127E67F7}">
      <dgm:prSet/>
      <dgm:spPr/>
      <dgm:t>
        <a:bodyPr/>
        <a:lstStyle/>
        <a:p>
          <a:endParaRPr lang="en-US"/>
        </a:p>
      </dgm:t>
    </dgm:pt>
    <dgm:pt modelId="{8E51C25E-0269-4DFD-9FDD-2A85B468C804}" type="sibTrans" cxnId="{BC542E41-D5E9-47DA-B1F5-BA44127E67F7}">
      <dgm:prSet/>
      <dgm:spPr/>
      <dgm:t>
        <a:bodyPr/>
        <a:lstStyle/>
        <a:p>
          <a:endParaRPr lang="en-US"/>
        </a:p>
      </dgm:t>
    </dgm:pt>
    <dgm:pt modelId="{9C232DF1-C395-4B7C-8E88-3F3AD002C98B}">
      <dgm:prSet/>
      <dgm:spPr/>
      <dgm:t>
        <a:bodyPr/>
        <a:lstStyle/>
        <a:p>
          <a:r>
            <a:rPr lang="en-US" dirty="0" smtClean="0"/>
            <a:t>ACCUPLACER</a:t>
          </a:r>
          <a:endParaRPr lang="en-US" dirty="0"/>
        </a:p>
      </dgm:t>
    </dgm:pt>
    <dgm:pt modelId="{18C1A4D9-217A-47C6-BA6A-4B6AE0273CD5}" type="parTrans" cxnId="{B82A4399-3C06-4C16-AA52-67D3C7D0C90F}">
      <dgm:prSet/>
      <dgm:spPr/>
      <dgm:t>
        <a:bodyPr/>
        <a:lstStyle/>
        <a:p>
          <a:endParaRPr lang="en-US"/>
        </a:p>
      </dgm:t>
    </dgm:pt>
    <dgm:pt modelId="{E8E1C205-DA77-40CD-8E1D-8A6FD30908BE}" type="sibTrans" cxnId="{B82A4399-3C06-4C16-AA52-67D3C7D0C90F}">
      <dgm:prSet/>
      <dgm:spPr/>
      <dgm:t>
        <a:bodyPr/>
        <a:lstStyle/>
        <a:p>
          <a:endParaRPr lang="en-US"/>
        </a:p>
      </dgm:t>
    </dgm:pt>
    <dgm:pt modelId="{315A546B-DB13-411F-B75F-311321EB9224}">
      <dgm:prSet/>
      <dgm:spPr/>
      <dgm:t>
        <a:bodyPr/>
        <a:lstStyle/>
        <a:p>
          <a:r>
            <a:rPr lang="en-US" dirty="0" smtClean="0"/>
            <a:t>ACCUPLACER</a:t>
          </a:r>
          <a:endParaRPr lang="en-US" dirty="0"/>
        </a:p>
      </dgm:t>
    </dgm:pt>
    <dgm:pt modelId="{FCA9019D-57DE-40E1-941A-0228240F8869}" type="parTrans" cxnId="{F5A6078E-42A4-4F6C-9479-66155439610F}">
      <dgm:prSet/>
      <dgm:spPr/>
      <dgm:t>
        <a:bodyPr/>
        <a:lstStyle/>
        <a:p>
          <a:endParaRPr lang="en-US"/>
        </a:p>
      </dgm:t>
    </dgm:pt>
    <dgm:pt modelId="{DB74C5D1-B8EE-478D-83D6-5797F54546AA}" type="sibTrans" cxnId="{F5A6078E-42A4-4F6C-9479-66155439610F}">
      <dgm:prSet/>
      <dgm:spPr/>
      <dgm:t>
        <a:bodyPr/>
        <a:lstStyle/>
        <a:p>
          <a:endParaRPr lang="en-US"/>
        </a:p>
      </dgm:t>
    </dgm:pt>
    <dgm:pt modelId="{6CC1D122-4F36-41DE-8444-F69677D38B7B}">
      <dgm:prSet/>
      <dgm:spPr/>
      <dgm:t>
        <a:bodyPr/>
        <a:lstStyle/>
        <a:p>
          <a:r>
            <a:rPr lang="en-US" dirty="0" smtClean="0"/>
            <a:t> or other community college assessment </a:t>
          </a:r>
          <a:endParaRPr lang="en-US" dirty="0"/>
        </a:p>
      </dgm:t>
    </dgm:pt>
    <dgm:pt modelId="{B9135C13-565F-4688-8AE7-E179FD8A693E}" type="parTrans" cxnId="{C002A52A-38A3-4429-B655-E011CAD0C992}">
      <dgm:prSet/>
      <dgm:spPr/>
      <dgm:t>
        <a:bodyPr/>
        <a:lstStyle/>
        <a:p>
          <a:endParaRPr lang="en-US"/>
        </a:p>
      </dgm:t>
    </dgm:pt>
    <dgm:pt modelId="{BF6B4F18-5C11-4562-8346-804962158046}" type="sibTrans" cxnId="{C002A52A-38A3-4429-B655-E011CAD0C992}">
      <dgm:prSet/>
      <dgm:spPr/>
      <dgm:t>
        <a:bodyPr/>
        <a:lstStyle/>
        <a:p>
          <a:endParaRPr lang="en-US"/>
        </a:p>
      </dgm:t>
    </dgm:pt>
    <dgm:pt modelId="{623C92E7-6F7B-4E7D-842A-8AA45C245D34}">
      <dgm:prSet/>
      <dgm:spPr/>
      <dgm:t>
        <a:bodyPr/>
        <a:lstStyle/>
        <a:p>
          <a:r>
            <a:rPr lang="en-US" smtClean="0"/>
            <a:t>or other community college assessment </a:t>
          </a:r>
          <a:endParaRPr lang="en-US" dirty="0"/>
        </a:p>
      </dgm:t>
    </dgm:pt>
    <dgm:pt modelId="{AEB8A7EA-3EDA-46C6-9398-94EF1A3E3C88}" type="parTrans" cxnId="{A8A2C0A9-0ACC-4D93-9803-29DF914899F3}">
      <dgm:prSet/>
      <dgm:spPr/>
      <dgm:t>
        <a:bodyPr/>
        <a:lstStyle/>
        <a:p>
          <a:endParaRPr lang="en-US"/>
        </a:p>
      </dgm:t>
    </dgm:pt>
    <dgm:pt modelId="{9F0C3A67-2D62-4FE2-9AA4-F97EA35777EE}" type="sibTrans" cxnId="{A8A2C0A9-0ACC-4D93-9803-29DF914899F3}">
      <dgm:prSet/>
      <dgm:spPr/>
      <dgm:t>
        <a:bodyPr/>
        <a:lstStyle/>
        <a:p>
          <a:endParaRPr lang="en-US"/>
        </a:p>
      </dgm:t>
    </dgm:pt>
    <dgm:pt modelId="{D69310BA-5084-4449-85BB-CA5C009DB9E9}">
      <dgm:prSet/>
      <dgm:spPr/>
      <dgm:t>
        <a:bodyPr/>
        <a:lstStyle/>
        <a:p>
          <a:r>
            <a:rPr lang="en-US" dirty="0" smtClean="0"/>
            <a:t>2-year</a:t>
          </a:r>
          <a:endParaRPr lang="en-US" dirty="0"/>
        </a:p>
      </dgm:t>
    </dgm:pt>
    <dgm:pt modelId="{B4984A71-8BDA-40CF-BFC0-9686B6294768}" type="sibTrans" cxnId="{B77264B4-F139-4457-9B89-8D7D302E7789}">
      <dgm:prSet/>
      <dgm:spPr/>
      <dgm:t>
        <a:bodyPr/>
        <a:lstStyle/>
        <a:p>
          <a:endParaRPr lang="en-US"/>
        </a:p>
      </dgm:t>
    </dgm:pt>
    <dgm:pt modelId="{1C52FC7B-BC4D-4F02-852D-572C96605125}" type="parTrans" cxnId="{B77264B4-F139-4457-9B89-8D7D302E7789}">
      <dgm:prSet/>
      <dgm:spPr/>
      <dgm:t>
        <a:bodyPr/>
        <a:lstStyle/>
        <a:p>
          <a:endParaRPr lang="en-US"/>
        </a:p>
      </dgm:t>
    </dgm:pt>
    <dgm:pt modelId="{8832A1C5-E6D7-4E71-B7D2-B92D9A4D6BA8}">
      <dgm:prSet/>
      <dgm:spPr/>
      <dgm:t>
        <a:bodyPr/>
        <a:lstStyle/>
        <a:p>
          <a:pPr algn="ctr"/>
          <a:r>
            <a:rPr lang="en-US" dirty="0" smtClean="0"/>
            <a:t>PSAT, SAT, SAT Subject Exams</a:t>
          </a:r>
          <a:endParaRPr lang="en-US" dirty="0"/>
        </a:p>
      </dgm:t>
    </dgm:pt>
    <dgm:pt modelId="{053BF11B-FD04-4163-A65D-27515B159E24}" type="sibTrans" cxnId="{C46CFDB9-8501-4103-A838-AA04F8A62270}">
      <dgm:prSet/>
      <dgm:spPr/>
      <dgm:t>
        <a:bodyPr/>
        <a:lstStyle/>
        <a:p>
          <a:endParaRPr lang="en-US"/>
        </a:p>
      </dgm:t>
    </dgm:pt>
    <dgm:pt modelId="{B0404C40-F696-4CB8-BDA2-621D9F0E88CA}" type="parTrans" cxnId="{C46CFDB9-8501-4103-A838-AA04F8A62270}">
      <dgm:prSet/>
      <dgm:spPr/>
      <dgm:t>
        <a:bodyPr/>
        <a:lstStyle/>
        <a:p>
          <a:endParaRPr lang="en-US"/>
        </a:p>
      </dgm:t>
    </dgm:pt>
    <dgm:pt modelId="{A7A479B8-55DE-49CC-B644-F2DC35BEF6EA}">
      <dgm:prSet/>
      <dgm:spPr/>
      <dgm:t>
        <a:bodyPr/>
        <a:lstStyle/>
        <a:p>
          <a:r>
            <a:rPr lang="en-US" dirty="0" smtClean="0"/>
            <a:t>ACT Aspire, ACT</a:t>
          </a:r>
          <a:endParaRPr lang="en-US" dirty="0"/>
        </a:p>
      </dgm:t>
    </dgm:pt>
    <dgm:pt modelId="{DBDBCC9C-B030-4E64-8908-C06EB15E0D30}" type="sibTrans" cxnId="{7E33BE4D-5999-4282-A9DE-1D4D58DB15E1}">
      <dgm:prSet/>
      <dgm:spPr/>
      <dgm:t>
        <a:bodyPr/>
        <a:lstStyle/>
        <a:p>
          <a:endParaRPr lang="en-US"/>
        </a:p>
      </dgm:t>
    </dgm:pt>
    <dgm:pt modelId="{94FE4AE7-D355-4B36-98F6-8EB79E4A9E35}" type="parTrans" cxnId="{7E33BE4D-5999-4282-A9DE-1D4D58DB15E1}">
      <dgm:prSet/>
      <dgm:spPr/>
      <dgm:t>
        <a:bodyPr/>
        <a:lstStyle/>
        <a:p>
          <a:endParaRPr lang="en-US"/>
        </a:p>
      </dgm:t>
    </dgm:pt>
    <dgm:pt modelId="{E130A013-B88B-4502-A6E4-5C80571A7436}" type="pres">
      <dgm:prSet presAssocID="{C6B0EA01-7C2E-437D-8509-B4D5F9B3D4E8}" presName="diagram" presStyleCnt="0">
        <dgm:presLayoutVars>
          <dgm:chPref val="1"/>
          <dgm:dir/>
          <dgm:animOne val="branch"/>
          <dgm:animLvl val="lvl"/>
          <dgm:resizeHandles/>
        </dgm:presLayoutVars>
      </dgm:prSet>
      <dgm:spPr/>
      <dgm:t>
        <a:bodyPr/>
        <a:lstStyle/>
        <a:p>
          <a:endParaRPr lang="en-US"/>
        </a:p>
      </dgm:t>
    </dgm:pt>
    <dgm:pt modelId="{B646D968-E787-4C5A-8BD4-268B4C4006B8}" type="pres">
      <dgm:prSet presAssocID="{FCCEBA86-4D05-4ECF-8057-AF3E106D4E2E}" presName="root" presStyleCnt="0"/>
      <dgm:spPr/>
      <dgm:t>
        <a:bodyPr/>
        <a:lstStyle/>
        <a:p>
          <a:endParaRPr lang="en-US"/>
        </a:p>
      </dgm:t>
    </dgm:pt>
    <dgm:pt modelId="{6DFB0062-0F2B-4D4A-9A08-AFFAC7F738AB}" type="pres">
      <dgm:prSet presAssocID="{FCCEBA86-4D05-4ECF-8057-AF3E106D4E2E}" presName="rootComposite" presStyleCnt="0"/>
      <dgm:spPr/>
      <dgm:t>
        <a:bodyPr/>
        <a:lstStyle/>
        <a:p>
          <a:endParaRPr lang="en-US"/>
        </a:p>
      </dgm:t>
    </dgm:pt>
    <dgm:pt modelId="{289F76A5-0FF8-48DD-9AB6-FA938957670B}" type="pres">
      <dgm:prSet presAssocID="{FCCEBA86-4D05-4ECF-8057-AF3E106D4E2E}" presName="rootText" presStyleLbl="node1" presStyleIdx="0" presStyleCnt="4"/>
      <dgm:spPr/>
      <dgm:t>
        <a:bodyPr/>
        <a:lstStyle/>
        <a:p>
          <a:endParaRPr lang="en-US"/>
        </a:p>
      </dgm:t>
    </dgm:pt>
    <dgm:pt modelId="{2E3DE76A-0614-44C6-B78E-69C4B1F8C9C9}" type="pres">
      <dgm:prSet presAssocID="{FCCEBA86-4D05-4ECF-8057-AF3E106D4E2E}" presName="rootConnector" presStyleLbl="node1" presStyleIdx="0" presStyleCnt="4"/>
      <dgm:spPr/>
      <dgm:t>
        <a:bodyPr/>
        <a:lstStyle/>
        <a:p>
          <a:endParaRPr lang="en-US"/>
        </a:p>
      </dgm:t>
    </dgm:pt>
    <dgm:pt modelId="{532767A6-F4FC-4829-96DB-8D2A8792F66B}" type="pres">
      <dgm:prSet presAssocID="{FCCEBA86-4D05-4ECF-8057-AF3E106D4E2E}" presName="childShape" presStyleCnt="0"/>
      <dgm:spPr/>
      <dgm:t>
        <a:bodyPr/>
        <a:lstStyle/>
        <a:p>
          <a:endParaRPr lang="en-US"/>
        </a:p>
      </dgm:t>
    </dgm:pt>
    <dgm:pt modelId="{3D6ABB0A-9510-4BAF-A71D-95012B6DE83E}" type="pres">
      <dgm:prSet presAssocID="{B3D90FFB-9543-464E-8031-EA9D2C557769}" presName="Name13" presStyleLbl="parChTrans1D2" presStyleIdx="0" presStyleCnt="7"/>
      <dgm:spPr/>
      <dgm:t>
        <a:bodyPr/>
        <a:lstStyle/>
        <a:p>
          <a:endParaRPr lang="en-US"/>
        </a:p>
      </dgm:t>
    </dgm:pt>
    <dgm:pt modelId="{83972269-6AB0-4FCA-BCC7-7DE7B9842732}" type="pres">
      <dgm:prSet presAssocID="{78791E64-4667-498B-A19F-07610ACFEA26}" presName="childText" presStyleLbl="bgAcc1" presStyleIdx="0" presStyleCnt="7">
        <dgm:presLayoutVars>
          <dgm:bulletEnabled val="1"/>
        </dgm:presLayoutVars>
      </dgm:prSet>
      <dgm:spPr/>
      <dgm:t>
        <a:bodyPr/>
        <a:lstStyle/>
        <a:p>
          <a:endParaRPr lang="en-US"/>
        </a:p>
      </dgm:t>
    </dgm:pt>
    <dgm:pt modelId="{33AD8773-737E-41B2-A4D4-1DF7331F4721}" type="pres">
      <dgm:prSet presAssocID="{69450C22-4567-4190-B038-4228FC239045}" presName="root" presStyleCnt="0"/>
      <dgm:spPr/>
      <dgm:t>
        <a:bodyPr/>
        <a:lstStyle/>
        <a:p>
          <a:endParaRPr lang="en-US"/>
        </a:p>
      </dgm:t>
    </dgm:pt>
    <dgm:pt modelId="{39225F4B-6C6D-4185-907D-DF29CC9EB07C}" type="pres">
      <dgm:prSet presAssocID="{69450C22-4567-4190-B038-4228FC239045}" presName="rootComposite" presStyleCnt="0"/>
      <dgm:spPr/>
      <dgm:t>
        <a:bodyPr/>
        <a:lstStyle/>
        <a:p>
          <a:endParaRPr lang="en-US"/>
        </a:p>
      </dgm:t>
    </dgm:pt>
    <dgm:pt modelId="{283F1152-125F-4ED9-9539-08036659BA80}" type="pres">
      <dgm:prSet presAssocID="{69450C22-4567-4190-B038-4228FC239045}" presName="rootText" presStyleLbl="node1" presStyleIdx="1" presStyleCnt="4"/>
      <dgm:spPr/>
      <dgm:t>
        <a:bodyPr/>
        <a:lstStyle/>
        <a:p>
          <a:endParaRPr lang="en-US"/>
        </a:p>
      </dgm:t>
    </dgm:pt>
    <dgm:pt modelId="{84CBA316-4FE8-4C15-8F4B-F94BCC8A9722}" type="pres">
      <dgm:prSet presAssocID="{69450C22-4567-4190-B038-4228FC239045}" presName="rootConnector" presStyleLbl="node1" presStyleIdx="1" presStyleCnt="4"/>
      <dgm:spPr/>
      <dgm:t>
        <a:bodyPr/>
        <a:lstStyle/>
        <a:p>
          <a:endParaRPr lang="en-US"/>
        </a:p>
      </dgm:t>
    </dgm:pt>
    <dgm:pt modelId="{F148E3B2-0959-464C-98EB-6DE8AB8CF85A}" type="pres">
      <dgm:prSet presAssocID="{69450C22-4567-4190-B038-4228FC239045}" presName="childShape" presStyleCnt="0"/>
      <dgm:spPr/>
      <dgm:t>
        <a:bodyPr/>
        <a:lstStyle/>
        <a:p>
          <a:endParaRPr lang="en-US"/>
        </a:p>
      </dgm:t>
    </dgm:pt>
    <dgm:pt modelId="{43E1D72B-D69F-437D-89CB-0FD4DEF6F35C}" type="pres">
      <dgm:prSet presAssocID="{18C1A4D9-217A-47C6-BA6A-4B6AE0273CD5}" presName="Name13" presStyleLbl="parChTrans1D2" presStyleIdx="1" presStyleCnt="7"/>
      <dgm:spPr/>
      <dgm:t>
        <a:bodyPr/>
        <a:lstStyle/>
        <a:p>
          <a:endParaRPr lang="en-US"/>
        </a:p>
      </dgm:t>
    </dgm:pt>
    <dgm:pt modelId="{CFE29482-2138-4E02-A180-EDF37EB17BFF}" type="pres">
      <dgm:prSet presAssocID="{9C232DF1-C395-4B7C-8E88-3F3AD002C98B}" presName="childText" presStyleLbl="bgAcc1" presStyleIdx="1" presStyleCnt="7">
        <dgm:presLayoutVars>
          <dgm:bulletEnabled val="1"/>
        </dgm:presLayoutVars>
      </dgm:prSet>
      <dgm:spPr/>
      <dgm:t>
        <a:bodyPr/>
        <a:lstStyle/>
        <a:p>
          <a:endParaRPr lang="en-US"/>
        </a:p>
      </dgm:t>
    </dgm:pt>
    <dgm:pt modelId="{95C81FCD-0278-43EF-893D-A514A5F351BC}" type="pres">
      <dgm:prSet presAssocID="{B9135C13-565F-4688-8AE7-E179FD8A693E}" presName="Name13" presStyleLbl="parChTrans1D2" presStyleIdx="2" presStyleCnt="7"/>
      <dgm:spPr/>
      <dgm:t>
        <a:bodyPr/>
        <a:lstStyle/>
        <a:p>
          <a:endParaRPr lang="en-US"/>
        </a:p>
      </dgm:t>
    </dgm:pt>
    <dgm:pt modelId="{593E84CF-1BE5-4429-99D9-E8DA332AA767}" type="pres">
      <dgm:prSet presAssocID="{6CC1D122-4F36-41DE-8444-F69677D38B7B}" presName="childText" presStyleLbl="bgAcc1" presStyleIdx="2" presStyleCnt="7">
        <dgm:presLayoutVars>
          <dgm:bulletEnabled val="1"/>
        </dgm:presLayoutVars>
      </dgm:prSet>
      <dgm:spPr/>
      <dgm:t>
        <a:bodyPr/>
        <a:lstStyle/>
        <a:p>
          <a:endParaRPr lang="en-US"/>
        </a:p>
      </dgm:t>
    </dgm:pt>
    <dgm:pt modelId="{4D68F4FA-8160-4A72-B1D8-977EE8566579}" type="pres">
      <dgm:prSet presAssocID="{D69310BA-5084-4449-85BB-CA5C009DB9E9}" presName="root" presStyleCnt="0"/>
      <dgm:spPr/>
      <dgm:t>
        <a:bodyPr/>
        <a:lstStyle/>
        <a:p>
          <a:endParaRPr lang="en-US"/>
        </a:p>
      </dgm:t>
    </dgm:pt>
    <dgm:pt modelId="{34EFD1AE-B32E-4EE6-A42D-E05F0501C589}" type="pres">
      <dgm:prSet presAssocID="{D69310BA-5084-4449-85BB-CA5C009DB9E9}" presName="rootComposite" presStyleCnt="0"/>
      <dgm:spPr/>
      <dgm:t>
        <a:bodyPr/>
        <a:lstStyle/>
        <a:p>
          <a:endParaRPr lang="en-US"/>
        </a:p>
      </dgm:t>
    </dgm:pt>
    <dgm:pt modelId="{53E7E8A8-9C3F-42BB-9FF7-ED5AC9F44E90}" type="pres">
      <dgm:prSet presAssocID="{D69310BA-5084-4449-85BB-CA5C009DB9E9}" presName="rootText" presStyleLbl="node1" presStyleIdx="2" presStyleCnt="4"/>
      <dgm:spPr/>
      <dgm:t>
        <a:bodyPr/>
        <a:lstStyle/>
        <a:p>
          <a:endParaRPr lang="en-US"/>
        </a:p>
      </dgm:t>
    </dgm:pt>
    <dgm:pt modelId="{373AF8C5-731E-489F-AA88-F08A254FA591}" type="pres">
      <dgm:prSet presAssocID="{D69310BA-5084-4449-85BB-CA5C009DB9E9}" presName="rootConnector" presStyleLbl="node1" presStyleIdx="2" presStyleCnt="4"/>
      <dgm:spPr/>
      <dgm:t>
        <a:bodyPr/>
        <a:lstStyle/>
        <a:p>
          <a:endParaRPr lang="en-US"/>
        </a:p>
      </dgm:t>
    </dgm:pt>
    <dgm:pt modelId="{41C3DA5F-3D01-4C55-AEA7-4A5D3DD27C0A}" type="pres">
      <dgm:prSet presAssocID="{D69310BA-5084-4449-85BB-CA5C009DB9E9}" presName="childShape" presStyleCnt="0"/>
      <dgm:spPr/>
      <dgm:t>
        <a:bodyPr/>
        <a:lstStyle/>
        <a:p>
          <a:endParaRPr lang="en-US"/>
        </a:p>
      </dgm:t>
    </dgm:pt>
    <dgm:pt modelId="{651F53B5-3984-4FC4-9EE9-09C4BE292135}" type="pres">
      <dgm:prSet presAssocID="{FCA9019D-57DE-40E1-941A-0228240F8869}" presName="Name13" presStyleLbl="parChTrans1D2" presStyleIdx="3" presStyleCnt="7"/>
      <dgm:spPr/>
      <dgm:t>
        <a:bodyPr/>
        <a:lstStyle/>
        <a:p>
          <a:endParaRPr lang="en-US"/>
        </a:p>
      </dgm:t>
    </dgm:pt>
    <dgm:pt modelId="{C879F80A-C23C-4343-BF3E-CBFF847AE4E9}" type="pres">
      <dgm:prSet presAssocID="{315A546B-DB13-411F-B75F-311321EB9224}" presName="childText" presStyleLbl="bgAcc1" presStyleIdx="3" presStyleCnt="7">
        <dgm:presLayoutVars>
          <dgm:bulletEnabled val="1"/>
        </dgm:presLayoutVars>
      </dgm:prSet>
      <dgm:spPr/>
      <dgm:t>
        <a:bodyPr/>
        <a:lstStyle/>
        <a:p>
          <a:endParaRPr lang="en-US"/>
        </a:p>
      </dgm:t>
    </dgm:pt>
    <dgm:pt modelId="{0B4D127B-3CC4-4243-827E-4A61BEF544C5}" type="pres">
      <dgm:prSet presAssocID="{AEB8A7EA-3EDA-46C6-9398-94EF1A3E3C88}" presName="Name13" presStyleLbl="parChTrans1D2" presStyleIdx="4" presStyleCnt="7"/>
      <dgm:spPr/>
      <dgm:t>
        <a:bodyPr/>
        <a:lstStyle/>
        <a:p>
          <a:endParaRPr lang="en-US"/>
        </a:p>
      </dgm:t>
    </dgm:pt>
    <dgm:pt modelId="{B4B475D0-D7F0-4F69-B6D0-57305A5BE638}" type="pres">
      <dgm:prSet presAssocID="{623C92E7-6F7B-4E7D-842A-8AA45C245D34}" presName="childText" presStyleLbl="bgAcc1" presStyleIdx="4" presStyleCnt="7">
        <dgm:presLayoutVars>
          <dgm:bulletEnabled val="1"/>
        </dgm:presLayoutVars>
      </dgm:prSet>
      <dgm:spPr/>
      <dgm:t>
        <a:bodyPr/>
        <a:lstStyle/>
        <a:p>
          <a:endParaRPr lang="en-US"/>
        </a:p>
      </dgm:t>
    </dgm:pt>
    <dgm:pt modelId="{3AB2FAEB-E948-4CD2-AD45-1778B970835B}" type="pres">
      <dgm:prSet presAssocID="{FDA3C6D3-62FE-4DB1-8702-C2B4BFC33547}" presName="root" presStyleCnt="0"/>
      <dgm:spPr/>
      <dgm:t>
        <a:bodyPr/>
        <a:lstStyle/>
        <a:p>
          <a:endParaRPr lang="en-US"/>
        </a:p>
      </dgm:t>
    </dgm:pt>
    <dgm:pt modelId="{FFC8A763-623A-4F73-AB4D-5FF7546D1EAE}" type="pres">
      <dgm:prSet presAssocID="{FDA3C6D3-62FE-4DB1-8702-C2B4BFC33547}" presName="rootComposite" presStyleCnt="0"/>
      <dgm:spPr/>
      <dgm:t>
        <a:bodyPr/>
        <a:lstStyle/>
        <a:p>
          <a:endParaRPr lang="en-US"/>
        </a:p>
      </dgm:t>
    </dgm:pt>
    <dgm:pt modelId="{EC521A1B-253E-4486-9E79-0415603ACC30}" type="pres">
      <dgm:prSet presAssocID="{FDA3C6D3-62FE-4DB1-8702-C2B4BFC33547}" presName="rootText" presStyleLbl="node1" presStyleIdx="3" presStyleCnt="4"/>
      <dgm:spPr/>
      <dgm:t>
        <a:bodyPr/>
        <a:lstStyle/>
        <a:p>
          <a:endParaRPr lang="en-US"/>
        </a:p>
      </dgm:t>
    </dgm:pt>
    <dgm:pt modelId="{8F29C094-0AEB-45D7-9F9B-2598FE02CDC3}" type="pres">
      <dgm:prSet presAssocID="{FDA3C6D3-62FE-4DB1-8702-C2B4BFC33547}" presName="rootConnector" presStyleLbl="node1" presStyleIdx="3" presStyleCnt="4"/>
      <dgm:spPr/>
      <dgm:t>
        <a:bodyPr/>
        <a:lstStyle/>
        <a:p>
          <a:endParaRPr lang="en-US"/>
        </a:p>
      </dgm:t>
    </dgm:pt>
    <dgm:pt modelId="{16888453-24A0-4A91-8670-F11DCD398FCB}" type="pres">
      <dgm:prSet presAssocID="{FDA3C6D3-62FE-4DB1-8702-C2B4BFC33547}" presName="childShape" presStyleCnt="0"/>
      <dgm:spPr/>
      <dgm:t>
        <a:bodyPr/>
        <a:lstStyle/>
        <a:p>
          <a:endParaRPr lang="en-US"/>
        </a:p>
      </dgm:t>
    </dgm:pt>
    <dgm:pt modelId="{C41C5225-CD59-4C3E-B0B1-21C3AD43E54E}" type="pres">
      <dgm:prSet presAssocID="{B0404C40-F696-4CB8-BDA2-621D9F0E88CA}" presName="Name13" presStyleLbl="parChTrans1D2" presStyleIdx="5" presStyleCnt="7"/>
      <dgm:spPr/>
      <dgm:t>
        <a:bodyPr/>
        <a:lstStyle/>
        <a:p>
          <a:endParaRPr lang="en-US"/>
        </a:p>
      </dgm:t>
    </dgm:pt>
    <dgm:pt modelId="{BABC224B-BCF2-4F93-A4D8-EC9DAA6948D9}" type="pres">
      <dgm:prSet presAssocID="{8832A1C5-E6D7-4E71-B7D2-B92D9A4D6BA8}" presName="childText" presStyleLbl="bgAcc1" presStyleIdx="5" presStyleCnt="7">
        <dgm:presLayoutVars>
          <dgm:bulletEnabled val="1"/>
        </dgm:presLayoutVars>
      </dgm:prSet>
      <dgm:spPr/>
      <dgm:t>
        <a:bodyPr/>
        <a:lstStyle/>
        <a:p>
          <a:endParaRPr lang="en-US"/>
        </a:p>
      </dgm:t>
    </dgm:pt>
    <dgm:pt modelId="{7951C050-9600-451F-8A93-20E3C4637F55}" type="pres">
      <dgm:prSet presAssocID="{94FE4AE7-D355-4B36-98F6-8EB79E4A9E35}" presName="Name13" presStyleLbl="parChTrans1D2" presStyleIdx="6" presStyleCnt="7"/>
      <dgm:spPr/>
      <dgm:t>
        <a:bodyPr/>
        <a:lstStyle/>
        <a:p>
          <a:endParaRPr lang="en-US"/>
        </a:p>
      </dgm:t>
    </dgm:pt>
    <dgm:pt modelId="{0C4EA7A4-4533-4ACF-97B2-2F9DFA388472}" type="pres">
      <dgm:prSet presAssocID="{A7A479B8-55DE-49CC-B644-F2DC35BEF6EA}" presName="childText" presStyleLbl="bgAcc1" presStyleIdx="6" presStyleCnt="7">
        <dgm:presLayoutVars>
          <dgm:bulletEnabled val="1"/>
        </dgm:presLayoutVars>
      </dgm:prSet>
      <dgm:spPr/>
      <dgm:t>
        <a:bodyPr/>
        <a:lstStyle/>
        <a:p>
          <a:endParaRPr lang="en-US"/>
        </a:p>
      </dgm:t>
    </dgm:pt>
  </dgm:ptLst>
  <dgm:cxnLst>
    <dgm:cxn modelId="{8089C82B-3503-4B98-891A-B2C1423CB048}" srcId="{C6B0EA01-7C2E-437D-8509-B4D5F9B3D4E8}" destId="{69450C22-4567-4190-B038-4228FC239045}" srcOrd="1" destOrd="0" parTransId="{9AF19710-4E86-4B3A-B212-8043C0523B09}" sibTransId="{DF4FF215-FCB1-4655-A5FE-8072100529C2}"/>
    <dgm:cxn modelId="{33489D5D-EC7A-4503-A6CC-D088E6741C83}" type="presOf" srcId="{18C1A4D9-217A-47C6-BA6A-4B6AE0273CD5}" destId="{43E1D72B-D69F-437D-89CB-0FD4DEF6F35C}" srcOrd="0" destOrd="0" presId="urn:microsoft.com/office/officeart/2005/8/layout/hierarchy3"/>
    <dgm:cxn modelId="{1C1BC41B-F32A-431A-BCEA-8DCE3670008C}" type="presOf" srcId="{D69310BA-5084-4449-85BB-CA5C009DB9E9}" destId="{373AF8C5-731E-489F-AA88-F08A254FA591}" srcOrd="1" destOrd="0" presId="urn:microsoft.com/office/officeart/2005/8/layout/hierarchy3"/>
    <dgm:cxn modelId="{B982DCE6-DFB7-42DE-A290-8FCBF2B7C6B1}" type="presOf" srcId="{B9135C13-565F-4688-8AE7-E179FD8A693E}" destId="{95C81FCD-0278-43EF-893D-A514A5F351BC}" srcOrd="0" destOrd="0" presId="urn:microsoft.com/office/officeart/2005/8/layout/hierarchy3"/>
    <dgm:cxn modelId="{7299A953-0EA4-4A26-97AE-5620A94EEDF5}" type="presOf" srcId="{FCCEBA86-4D05-4ECF-8057-AF3E106D4E2E}" destId="{289F76A5-0FF8-48DD-9AB6-FA938957670B}" srcOrd="0" destOrd="0" presId="urn:microsoft.com/office/officeart/2005/8/layout/hierarchy3"/>
    <dgm:cxn modelId="{2C26D381-119D-4D53-93DD-490AE1368941}" type="presOf" srcId="{69450C22-4567-4190-B038-4228FC239045}" destId="{283F1152-125F-4ED9-9539-08036659BA80}" srcOrd="0" destOrd="0" presId="urn:microsoft.com/office/officeart/2005/8/layout/hierarchy3"/>
    <dgm:cxn modelId="{EBD1F6AC-DB36-49D3-8D69-20164F280005}" type="presOf" srcId="{78791E64-4667-498B-A19F-07610ACFEA26}" destId="{83972269-6AB0-4FCA-BCC7-7DE7B9842732}" srcOrd="0" destOrd="0" presId="urn:microsoft.com/office/officeart/2005/8/layout/hierarchy3"/>
    <dgm:cxn modelId="{7E33BE4D-5999-4282-A9DE-1D4D58DB15E1}" srcId="{FDA3C6D3-62FE-4DB1-8702-C2B4BFC33547}" destId="{A7A479B8-55DE-49CC-B644-F2DC35BEF6EA}" srcOrd="1" destOrd="0" parTransId="{94FE4AE7-D355-4B36-98F6-8EB79E4A9E35}" sibTransId="{DBDBCC9C-B030-4E64-8908-C06EB15E0D30}"/>
    <dgm:cxn modelId="{EFF44BEE-D312-4FDC-ACC0-C0605E9EF36F}" type="presOf" srcId="{9C232DF1-C395-4B7C-8E88-3F3AD002C98B}" destId="{CFE29482-2138-4E02-A180-EDF37EB17BFF}" srcOrd="0" destOrd="0" presId="urn:microsoft.com/office/officeart/2005/8/layout/hierarchy3"/>
    <dgm:cxn modelId="{34408C1A-785F-452A-8858-068B2A0321A3}" srcId="{C6B0EA01-7C2E-437D-8509-B4D5F9B3D4E8}" destId="{FCCEBA86-4D05-4ECF-8057-AF3E106D4E2E}" srcOrd="0" destOrd="0" parTransId="{15D4FE20-2E97-4AE9-A37A-C196E19766A5}" sibTransId="{2342F814-C012-499F-A3FD-337CBDDCD3C4}"/>
    <dgm:cxn modelId="{CE9DA3C1-9A9E-4564-B3DA-4B0AECEFF72C}" srcId="{FCCEBA86-4D05-4ECF-8057-AF3E106D4E2E}" destId="{78791E64-4667-498B-A19F-07610ACFEA26}" srcOrd="0" destOrd="0" parTransId="{B3D90FFB-9543-464E-8031-EA9D2C557769}" sibTransId="{FC15F803-D7E5-4939-80E2-1DAAB4E1D9B9}"/>
    <dgm:cxn modelId="{EC8F9E3B-1A08-4088-A10A-78EC3A1DA87B}" type="presOf" srcId="{6CC1D122-4F36-41DE-8444-F69677D38B7B}" destId="{593E84CF-1BE5-4429-99D9-E8DA332AA767}" srcOrd="0" destOrd="0" presId="urn:microsoft.com/office/officeart/2005/8/layout/hierarchy3"/>
    <dgm:cxn modelId="{BB35A98F-D496-41E0-A0F0-07832FFEFE68}" type="presOf" srcId="{AEB8A7EA-3EDA-46C6-9398-94EF1A3E3C88}" destId="{0B4D127B-3CC4-4243-827E-4A61BEF544C5}" srcOrd="0" destOrd="0" presId="urn:microsoft.com/office/officeart/2005/8/layout/hierarchy3"/>
    <dgm:cxn modelId="{F5A6078E-42A4-4F6C-9479-66155439610F}" srcId="{D69310BA-5084-4449-85BB-CA5C009DB9E9}" destId="{315A546B-DB13-411F-B75F-311321EB9224}" srcOrd="0" destOrd="0" parTransId="{FCA9019D-57DE-40E1-941A-0228240F8869}" sibTransId="{DB74C5D1-B8EE-478D-83D6-5797F54546AA}"/>
    <dgm:cxn modelId="{B77264B4-F139-4457-9B89-8D7D302E7789}" srcId="{C6B0EA01-7C2E-437D-8509-B4D5F9B3D4E8}" destId="{D69310BA-5084-4449-85BB-CA5C009DB9E9}" srcOrd="2" destOrd="0" parTransId="{1C52FC7B-BC4D-4F02-852D-572C96605125}" sibTransId="{B4984A71-8BDA-40CF-BFC0-9686B6294768}"/>
    <dgm:cxn modelId="{8E0BF2F0-550C-430B-B36F-696B03F7B671}" type="presOf" srcId="{B0404C40-F696-4CB8-BDA2-621D9F0E88CA}" destId="{C41C5225-CD59-4C3E-B0B1-21C3AD43E54E}" srcOrd="0" destOrd="0" presId="urn:microsoft.com/office/officeart/2005/8/layout/hierarchy3"/>
    <dgm:cxn modelId="{6B3CCDEB-C3BA-42A6-88EF-A67396389A3F}" type="presOf" srcId="{B3D90FFB-9543-464E-8031-EA9D2C557769}" destId="{3D6ABB0A-9510-4BAF-A71D-95012B6DE83E}" srcOrd="0" destOrd="0" presId="urn:microsoft.com/office/officeart/2005/8/layout/hierarchy3"/>
    <dgm:cxn modelId="{78BBC8F0-5DC3-4E8B-8FA0-491ADED04884}" type="presOf" srcId="{94FE4AE7-D355-4B36-98F6-8EB79E4A9E35}" destId="{7951C050-9600-451F-8A93-20E3C4637F55}" srcOrd="0" destOrd="0" presId="urn:microsoft.com/office/officeart/2005/8/layout/hierarchy3"/>
    <dgm:cxn modelId="{C002A52A-38A3-4429-B655-E011CAD0C992}" srcId="{69450C22-4567-4190-B038-4228FC239045}" destId="{6CC1D122-4F36-41DE-8444-F69677D38B7B}" srcOrd="1" destOrd="0" parTransId="{B9135C13-565F-4688-8AE7-E179FD8A693E}" sibTransId="{BF6B4F18-5C11-4562-8346-804962158046}"/>
    <dgm:cxn modelId="{585ADC27-2CC4-4E06-9C6D-5693BA31679A}" type="presOf" srcId="{69450C22-4567-4190-B038-4228FC239045}" destId="{84CBA316-4FE8-4C15-8F4B-F94BCC8A9722}" srcOrd="1" destOrd="0" presId="urn:microsoft.com/office/officeart/2005/8/layout/hierarchy3"/>
    <dgm:cxn modelId="{C46CFDB9-8501-4103-A838-AA04F8A62270}" srcId="{FDA3C6D3-62FE-4DB1-8702-C2B4BFC33547}" destId="{8832A1C5-E6D7-4E71-B7D2-B92D9A4D6BA8}" srcOrd="0" destOrd="0" parTransId="{B0404C40-F696-4CB8-BDA2-621D9F0E88CA}" sibTransId="{053BF11B-FD04-4163-A65D-27515B159E24}"/>
    <dgm:cxn modelId="{0643D463-41F6-4AD5-A0F7-AE9F4095FABE}" type="presOf" srcId="{C6B0EA01-7C2E-437D-8509-B4D5F9B3D4E8}" destId="{E130A013-B88B-4502-A6E4-5C80571A7436}" srcOrd="0" destOrd="0" presId="urn:microsoft.com/office/officeart/2005/8/layout/hierarchy3"/>
    <dgm:cxn modelId="{831E70F9-BAB1-43DB-A7F2-3B7DE4E0D96B}" type="presOf" srcId="{FCA9019D-57DE-40E1-941A-0228240F8869}" destId="{651F53B5-3984-4FC4-9EE9-09C4BE292135}" srcOrd="0" destOrd="0" presId="urn:microsoft.com/office/officeart/2005/8/layout/hierarchy3"/>
    <dgm:cxn modelId="{A80D1E2F-C3CB-4290-818E-0BE0C34F35DF}" type="presOf" srcId="{FCCEBA86-4D05-4ECF-8057-AF3E106D4E2E}" destId="{2E3DE76A-0614-44C6-B78E-69C4B1F8C9C9}" srcOrd="1" destOrd="0" presId="urn:microsoft.com/office/officeart/2005/8/layout/hierarchy3"/>
    <dgm:cxn modelId="{BF01AEE3-3218-4EEA-811C-13EC11C0D25F}" type="presOf" srcId="{315A546B-DB13-411F-B75F-311321EB9224}" destId="{C879F80A-C23C-4343-BF3E-CBFF847AE4E9}" srcOrd="0" destOrd="0" presId="urn:microsoft.com/office/officeart/2005/8/layout/hierarchy3"/>
    <dgm:cxn modelId="{F4528636-5D70-40B7-9293-74A56438C44B}" type="presOf" srcId="{A7A479B8-55DE-49CC-B644-F2DC35BEF6EA}" destId="{0C4EA7A4-4533-4ACF-97B2-2F9DFA388472}" srcOrd="0" destOrd="0" presId="urn:microsoft.com/office/officeart/2005/8/layout/hierarchy3"/>
    <dgm:cxn modelId="{A8A2C0A9-0ACC-4D93-9803-29DF914899F3}" srcId="{D69310BA-5084-4449-85BB-CA5C009DB9E9}" destId="{623C92E7-6F7B-4E7D-842A-8AA45C245D34}" srcOrd="1" destOrd="0" parTransId="{AEB8A7EA-3EDA-46C6-9398-94EF1A3E3C88}" sibTransId="{9F0C3A67-2D62-4FE2-9AA4-F97EA35777EE}"/>
    <dgm:cxn modelId="{82D595ED-8A3B-4261-8519-62DD8FCB8657}" type="presOf" srcId="{FDA3C6D3-62FE-4DB1-8702-C2B4BFC33547}" destId="{8F29C094-0AEB-45D7-9F9B-2598FE02CDC3}" srcOrd="1" destOrd="0" presId="urn:microsoft.com/office/officeart/2005/8/layout/hierarchy3"/>
    <dgm:cxn modelId="{CE4E8C1F-CF0B-4203-9EE7-2A98D9811391}" type="presOf" srcId="{D69310BA-5084-4449-85BB-CA5C009DB9E9}" destId="{53E7E8A8-9C3F-42BB-9FF7-ED5AC9F44E90}" srcOrd="0" destOrd="0" presId="urn:microsoft.com/office/officeart/2005/8/layout/hierarchy3"/>
    <dgm:cxn modelId="{B82A4399-3C06-4C16-AA52-67D3C7D0C90F}" srcId="{69450C22-4567-4190-B038-4228FC239045}" destId="{9C232DF1-C395-4B7C-8E88-3F3AD002C98B}" srcOrd="0" destOrd="0" parTransId="{18C1A4D9-217A-47C6-BA6A-4B6AE0273CD5}" sibTransId="{E8E1C205-DA77-40CD-8E1D-8A6FD30908BE}"/>
    <dgm:cxn modelId="{647EBF97-5EB7-4DE8-A8A3-D3885AB69259}" type="presOf" srcId="{FDA3C6D3-62FE-4DB1-8702-C2B4BFC33547}" destId="{EC521A1B-253E-4486-9E79-0415603ACC30}" srcOrd="0" destOrd="0" presId="urn:microsoft.com/office/officeart/2005/8/layout/hierarchy3"/>
    <dgm:cxn modelId="{8ABDB523-7677-4E78-8CE0-78518EEE311A}" type="presOf" srcId="{623C92E7-6F7B-4E7D-842A-8AA45C245D34}" destId="{B4B475D0-D7F0-4F69-B6D0-57305A5BE638}" srcOrd="0" destOrd="0" presId="urn:microsoft.com/office/officeart/2005/8/layout/hierarchy3"/>
    <dgm:cxn modelId="{BC542E41-D5E9-47DA-B1F5-BA44127E67F7}" srcId="{C6B0EA01-7C2E-437D-8509-B4D5F9B3D4E8}" destId="{FDA3C6D3-62FE-4DB1-8702-C2B4BFC33547}" srcOrd="3" destOrd="0" parTransId="{2BB78C17-8D06-4BA1-A24F-7EA34BEB4DB5}" sibTransId="{8E51C25E-0269-4DFD-9FDD-2A85B468C804}"/>
    <dgm:cxn modelId="{A1EA9E3D-5610-4BED-B854-85569202F439}" type="presOf" srcId="{8832A1C5-E6D7-4E71-B7D2-B92D9A4D6BA8}" destId="{BABC224B-BCF2-4F93-A4D8-EC9DAA6948D9}" srcOrd="0" destOrd="0" presId="urn:microsoft.com/office/officeart/2005/8/layout/hierarchy3"/>
    <dgm:cxn modelId="{3B34BF81-0DF9-4518-BA55-DA61FB3774EE}" type="presParOf" srcId="{E130A013-B88B-4502-A6E4-5C80571A7436}" destId="{B646D968-E787-4C5A-8BD4-268B4C4006B8}" srcOrd="0" destOrd="0" presId="urn:microsoft.com/office/officeart/2005/8/layout/hierarchy3"/>
    <dgm:cxn modelId="{71CA1995-DE84-4692-B0A4-163126DE2838}" type="presParOf" srcId="{B646D968-E787-4C5A-8BD4-268B4C4006B8}" destId="{6DFB0062-0F2B-4D4A-9A08-AFFAC7F738AB}" srcOrd="0" destOrd="0" presId="urn:microsoft.com/office/officeart/2005/8/layout/hierarchy3"/>
    <dgm:cxn modelId="{298EA6BE-CE0F-45C1-AE7A-48A04B1610C4}" type="presParOf" srcId="{6DFB0062-0F2B-4D4A-9A08-AFFAC7F738AB}" destId="{289F76A5-0FF8-48DD-9AB6-FA938957670B}" srcOrd="0" destOrd="0" presId="urn:microsoft.com/office/officeart/2005/8/layout/hierarchy3"/>
    <dgm:cxn modelId="{F5F5B8D4-E12E-4616-87B3-AF997477DD68}" type="presParOf" srcId="{6DFB0062-0F2B-4D4A-9A08-AFFAC7F738AB}" destId="{2E3DE76A-0614-44C6-B78E-69C4B1F8C9C9}" srcOrd="1" destOrd="0" presId="urn:microsoft.com/office/officeart/2005/8/layout/hierarchy3"/>
    <dgm:cxn modelId="{8FD71110-A27C-4921-A832-9D9E9ED4BAFF}" type="presParOf" srcId="{B646D968-E787-4C5A-8BD4-268B4C4006B8}" destId="{532767A6-F4FC-4829-96DB-8D2A8792F66B}" srcOrd="1" destOrd="0" presId="urn:microsoft.com/office/officeart/2005/8/layout/hierarchy3"/>
    <dgm:cxn modelId="{3EE8B42E-3281-4B3E-AFEB-C6B559719585}" type="presParOf" srcId="{532767A6-F4FC-4829-96DB-8D2A8792F66B}" destId="{3D6ABB0A-9510-4BAF-A71D-95012B6DE83E}" srcOrd="0" destOrd="0" presId="urn:microsoft.com/office/officeart/2005/8/layout/hierarchy3"/>
    <dgm:cxn modelId="{0817A45D-E192-4AF2-822C-072B8A74647D}" type="presParOf" srcId="{532767A6-F4FC-4829-96DB-8D2A8792F66B}" destId="{83972269-6AB0-4FCA-BCC7-7DE7B9842732}" srcOrd="1" destOrd="0" presId="urn:microsoft.com/office/officeart/2005/8/layout/hierarchy3"/>
    <dgm:cxn modelId="{3F4B4DE9-3033-47EC-B0B3-C00CB6681CD4}" type="presParOf" srcId="{E130A013-B88B-4502-A6E4-5C80571A7436}" destId="{33AD8773-737E-41B2-A4D4-1DF7331F4721}" srcOrd="1" destOrd="0" presId="urn:microsoft.com/office/officeart/2005/8/layout/hierarchy3"/>
    <dgm:cxn modelId="{CB4C575B-493B-4C90-8599-1CD1AC314219}" type="presParOf" srcId="{33AD8773-737E-41B2-A4D4-1DF7331F4721}" destId="{39225F4B-6C6D-4185-907D-DF29CC9EB07C}" srcOrd="0" destOrd="0" presId="urn:microsoft.com/office/officeart/2005/8/layout/hierarchy3"/>
    <dgm:cxn modelId="{3213D746-5729-4752-81BD-98054BF82285}" type="presParOf" srcId="{39225F4B-6C6D-4185-907D-DF29CC9EB07C}" destId="{283F1152-125F-4ED9-9539-08036659BA80}" srcOrd="0" destOrd="0" presId="urn:microsoft.com/office/officeart/2005/8/layout/hierarchy3"/>
    <dgm:cxn modelId="{35761390-5F83-4C62-BE9C-C3CD59B84840}" type="presParOf" srcId="{39225F4B-6C6D-4185-907D-DF29CC9EB07C}" destId="{84CBA316-4FE8-4C15-8F4B-F94BCC8A9722}" srcOrd="1" destOrd="0" presId="urn:microsoft.com/office/officeart/2005/8/layout/hierarchy3"/>
    <dgm:cxn modelId="{A6589D70-0A83-49FE-8DCE-2FBDE6C3531B}" type="presParOf" srcId="{33AD8773-737E-41B2-A4D4-1DF7331F4721}" destId="{F148E3B2-0959-464C-98EB-6DE8AB8CF85A}" srcOrd="1" destOrd="0" presId="urn:microsoft.com/office/officeart/2005/8/layout/hierarchy3"/>
    <dgm:cxn modelId="{E32FEDAB-9AF1-43E4-8BEF-30DB2D2C6FAC}" type="presParOf" srcId="{F148E3B2-0959-464C-98EB-6DE8AB8CF85A}" destId="{43E1D72B-D69F-437D-89CB-0FD4DEF6F35C}" srcOrd="0" destOrd="0" presId="urn:microsoft.com/office/officeart/2005/8/layout/hierarchy3"/>
    <dgm:cxn modelId="{34EA460F-E801-485A-AD00-1711598B03CB}" type="presParOf" srcId="{F148E3B2-0959-464C-98EB-6DE8AB8CF85A}" destId="{CFE29482-2138-4E02-A180-EDF37EB17BFF}" srcOrd="1" destOrd="0" presId="urn:microsoft.com/office/officeart/2005/8/layout/hierarchy3"/>
    <dgm:cxn modelId="{B2D2B39D-5A9E-40BB-8EE7-28DF09ED90BA}" type="presParOf" srcId="{F148E3B2-0959-464C-98EB-6DE8AB8CF85A}" destId="{95C81FCD-0278-43EF-893D-A514A5F351BC}" srcOrd="2" destOrd="0" presId="urn:microsoft.com/office/officeart/2005/8/layout/hierarchy3"/>
    <dgm:cxn modelId="{DCE0D1B6-AD74-4C72-AF17-47230DACB009}" type="presParOf" srcId="{F148E3B2-0959-464C-98EB-6DE8AB8CF85A}" destId="{593E84CF-1BE5-4429-99D9-E8DA332AA767}" srcOrd="3" destOrd="0" presId="urn:microsoft.com/office/officeart/2005/8/layout/hierarchy3"/>
    <dgm:cxn modelId="{CB3C2907-6D04-45F0-9006-0E48DE8C6B77}" type="presParOf" srcId="{E130A013-B88B-4502-A6E4-5C80571A7436}" destId="{4D68F4FA-8160-4A72-B1D8-977EE8566579}" srcOrd="2" destOrd="0" presId="urn:microsoft.com/office/officeart/2005/8/layout/hierarchy3"/>
    <dgm:cxn modelId="{5C88E10A-DCFF-4DB3-8606-F7A1E648472D}" type="presParOf" srcId="{4D68F4FA-8160-4A72-B1D8-977EE8566579}" destId="{34EFD1AE-B32E-4EE6-A42D-E05F0501C589}" srcOrd="0" destOrd="0" presId="urn:microsoft.com/office/officeart/2005/8/layout/hierarchy3"/>
    <dgm:cxn modelId="{FB277A03-70F6-494C-9A2F-68EA11289AF7}" type="presParOf" srcId="{34EFD1AE-B32E-4EE6-A42D-E05F0501C589}" destId="{53E7E8A8-9C3F-42BB-9FF7-ED5AC9F44E90}" srcOrd="0" destOrd="0" presId="urn:microsoft.com/office/officeart/2005/8/layout/hierarchy3"/>
    <dgm:cxn modelId="{0E50E861-B316-4ACB-BD20-7D591A837A35}" type="presParOf" srcId="{34EFD1AE-B32E-4EE6-A42D-E05F0501C589}" destId="{373AF8C5-731E-489F-AA88-F08A254FA591}" srcOrd="1" destOrd="0" presId="urn:microsoft.com/office/officeart/2005/8/layout/hierarchy3"/>
    <dgm:cxn modelId="{824FAF95-213D-4BB0-9A26-E2804ABB2733}" type="presParOf" srcId="{4D68F4FA-8160-4A72-B1D8-977EE8566579}" destId="{41C3DA5F-3D01-4C55-AEA7-4A5D3DD27C0A}" srcOrd="1" destOrd="0" presId="urn:microsoft.com/office/officeart/2005/8/layout/hierarchy3"/>
    <dgm:cxn modelId="{82E1F032-2CF1-4876-8FE7-52F6FBE2F43F}" type="presParOf" srcId="{41C3DA5F-3D01-4C55-AEA7-4A5D3DD27C0A}" destId="{651F53B5-3984-4FC4-9EE9-09C4BE292135}" srcOrd="0" destOrd="0" presId="urn:microsoft.com/office/officeart/2005/8/layout/hierarchy3"/>
    <dgm:cxn modelId="{C110027E-EFBB-4C12-B5C1-132B1A86A2FC}" type="presParOf" srcId="{41C3DA5F-3D01-4C55-AEA7-4A5D3DD27C0A}" destId="{C879F80A-C23C-4343-BF3E-CBFF847AE4E9}" srcOrd="1" destOrd="0" presId="urn:microsoft.com/office/officeart/2005/8/layout/hierarchy3"/>
    <dgm:cxn modelId="{51731FF6-4569-4ED2-B0E1-85F61A7B0D4B}" type="presParOf" srcId="{41C3DA5F-3D01-4C55-AEA7-4A5D3DD27C0A}" destId="{0B4D127B-3CC4-4243-827E-4A61BEF544C5}" srcOrd="2" destOrd="0" presId="urn:microsoft.com/office/officeart/2005/8/layout/hierarchy3"/>
    <dgm:cxn modelId="{B23FD304-B282-4680-99DB-56D5E73DACB1}" type="presParOf" srcId="{41C3DA5F-3D01-4C55-AEA7-4A5D3DD27C0A}" destId="{B4B475D0-D7F0-4F69-B6D0-57305A5BE638}" srcOrd="3" destOrd="0" presId="urn:microsoft.com/office/officeart/2005/8/layout/hierarchy3"/>
    <dgm:cxn modelId="{68816C92-1DB8-40D8-BD57-3A16B9DFA868}" type="presParOf" srcId="{E130A013-B88B-4502-A6E4-5C80571A7436}" destId="{3AB2FAEB-E948-4CD2-AD45-1778B970835B}" srcOrd="3" destOrd="0" presId="urn:microsoft.com/office/officeart/2005/8/layout/hierarchy3"/>
    <dgm:cxn modelId="{1C198E67-C10D-44F2-8EDE-CDDD58547463}" type="presParOf" srcId="{3AB2FAEB-E948-4CD2-AD45-1778B970835B}" destId="{FFC8A763-623A-4F73-AB4D-5FF7546D1EAE}" srcOrd="0" destOrd="0" presId="urn:microsoft.com/office/officeart/2005/8/layout/hierarchy3"/>
    <dgm:cxn modelId="{F6D5F5CD-C520-4D00-AE0E-96C4763D69D5}" type="presParOf" srcId="{FFC8A763-623A-4F73-AB4D-5FF7546D1EAE}" destId="{EC521A1B-253E-4486-9E79-0415603ACC30}" srcOrd="0" destOrd="0" presId="urn:microsoft.com/office/officeart/2005/8/layout/hierarchy3"/>
    <dgm:cxn modelId="{56572D4C-E250-4D12-B097-882971452BAA}" type="presParOf" srcId="{FFC8A763-623A-4F73-AB4D-5FF7546D1EAE}" destId="{8F29C094-0AEB-45D7-9F9B-2598FE02CDC3}" srcOrd="1" destOrd="0" presId="urn:microsoft.com/office/officeart/2005/8/layout/hierarchy3"/>
    <dgm:cxn modelId="{99659B3F-F513-4AB1-AD4A-A4CA4EA67B86}" type="presParOf" srcId="{3AB2FAEB-E948-4CD2-AD45-1778B970835B}" destId="{16888453-24A0-4A91-8670-F11DCD398FCB}" srcOrd="1" destOrd="0" presId="urn:microsoft.com/office/officeart/2005/8/layout/hierarchy3"/>
    <dgm:cxn modelId="{D5740BED-33A5-463A-A995-BD221E212EC4}" type="presParOf" srcId="{16888453-24A0-4A91-8670-F11DCD398FCB}" destId="{C41C5225-CD59-4C3E-B0B1-21C3AD43E54E}" srcOrd="0" destOrd="0" presId="urn:microsoft.com/office/officeart/2005/8/layout/hierarchy3"/>
    <dgm:cxn modelId="{FF004167-02F7-468C-9EF4-DC25C471AA9F}" type="presParOf" srcId="{16888453-24A0-4A91-8670-F11DCD398FCB}" destId="{BABC224B-BCF2-4F93-A4D8-EC9DAA6948D9}" srcOrd="1" destOrd="0" presId="urn:microsoft.com/office/officeart/2005/8/layout/hierarchy3"/>
    <dgm:cxn modelId="{B907BCD4-CFD2-4C24-86A9-9240622BC570}" type="presParOf" srcId="{16888453-24A0-4A91-8670-F11DCD398FCB}" destId="{7951C050-9600-451F-8A93-20E3C4637F55}" srcOrd="2" destOrd="0" presId="urn:microsoft.com/office/officeart/2005/8/layout/hierarchy3"/>
    <dgm:cxn modelId="{88109412-DDA4-41F4-9C08-E00BF13F0F30}" type="presParOf" srcId="{16888453-24A0-4A91-8670-F11DCD398FCB}" destId="{0C4EA7A4-4533-4ACF-97B2-2F9DFA388472}"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9F76A5-0FF8-48DD-9AB6-FA938957670B}">
      <dsp:nvSpPr>
        <dsp:cNvPr id="0" name=""/>
        <dsp:cNvSpPr/>
      </dsp:nvSpPr>
      <dsp:spPr>
        <a:xfrm>
          <a:off x="1105" y="1492733"/>
          <a:ext cx="1270562" cy="635281"/>
        </a:xfrm>
        <a:prstGeom prst="roundRect">
          <a:avLst>
            <a:gd name="adj" fmla="val 10000"/>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Military</a:t>
          </a:r>
          <a:endParaRPr lang="en-US" sz="1900" kern="1200" dirty="0"/>
        </a:p>
      </dsp:txBody>
      <dsp:txXfrm>
        <a:off x="19712" y="1511340"/>
        <a:ext cx="1233348" cy="598067"/>
      </dsp:txXfrm>
    </dsp:sp>
    <dsp:sp modelId="{3D6ABB0A-9510-4BAF-A71D-95012B6DE83E}">
      <dsp:nvSpPr>
        <dsp:cNvPr id="0" name=""/>
        <dsp:cNvSpPr/>
      </dsp:nvSpPr>
      <dsp:spPr>
        <a:xfrm>
          <a:off x="128161" y="2128015"/>
          <a:ext cx="127056" cy="476461"/>
        </a:xfrm>
        <a:custGeom>
          <a:avLst/>
          <a:gdLst/>
          <a:ahLst/>
          <a:cxnLst/>
          <a:rect l="0" t="0" r="0" b="0"/>
          <a:pathLst>
            <a:path>
              <a:moveTo>
                <a:pt x="0" y="0"/>
              </a:moveTo>
              <a:lnTo>
                <a:pt x="0" y="476461"/>
              </a:lnTo>
              <a:lnTo>
                <a:pt x="127056" y="476461"/>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972269-6AB0-4FCA-BCC7-7DE7B9842732}">
      <dsp:nvSpPr>
        <dsp:cNvPr id="0" name=""/>
        <dsp:cNvSpPr/>
      </dsp:nvSpPr>
      <dsp:spPr>
        <a:xfrm>
          <a:off x="255218" y="2286835"/>
          <a:ext cx="1016450" cy="635281"/>
        </a:xfrm>
        <a:prstGeom prst="roundRect">
          <a:avLst>
            <a:gd name="adj" fmla="val 10000"/>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ASVAB </a:t>
          </a:r>
          <a:endParaRPr lang="en-US" sz="1000" kern="1200" dirty="0"/>
        </a:p>
      </dsp:txBody>
      <dsp:txXfrm>
        <a:off x="273825" y="2305442"/>
        <a:ext cx="979236" cy="598067"/>
      </dsp:txXfrm>
    </dsp:sp>
    <dsp:sp modelId="{283F1152-125F-4ED9-9539-08036659BA80}">
      <dsp:nvSpPr>
        <dsp:cNvPr id="0" name=""/>
        <dsp:cNvSpPr/>
      </dsp:nvSpPr>
      <dsp:spPr>
        <a:xfrm>
          <a:off x="1589309" y="1492733"/>
          <a:ext cx="1270562" cy="635281"/>
        </a:xfrm>
        <a:prstGeom prst="roundRect">
          <a:avLst>
            <a:gd name="adj" fmla="val 10000"/>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Technical college</a:t>
          </a:r>
          <a:endParaRPr lang="en-US" sz="1900" kern="1200" dirty="0"/>
        </a:p>
      </dsp:txBody>
      <dsp:txXfrm>
        <a:off x="1607916" y="1511340"/>
        <a:ext cx="1233348" cy="598067"/>
      </dsp:txXfrm>
    </dsp:sp>
    <dsp:sp modelId="{43E1D72B-D69F-437D-89CB-0FD4DEF6F35C}">
      <dsp:nvSpPr>
        <dsp:cNvPr id="0" name=""/>
        <dsp:cNvSpPr/>
      </dsp:nvSpPr>
      <dsp:spPr>
        <a:xfrm>
          <a:off x="1716365" y="2128015"/>
          <a:ext cx="127056" cy="476461"/>
        </a:xfrm>
        <a:custGeom>
          <a:avLst/>
          <a:gdLst/>
          <a:ahLst/>
          <a:cxnLst/>
          <a:rect l="0" t="0" r="0" b="0"/>
          <a:pathLst>
            <a:path>
              <a:moveTo>
                <a:pt x="0" y="0"/>
              </a:moveTo>
              <a:lnTo>
                <a:pt x="0" y="476461"/>
              </a:lnTo>
              <a:lnTo>
                <a:pt x="127056" y="476461"/>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E29482-2138-4E02-A180-EDF37EB17BFF}">
      <dsp:nvSpPr>
        <dsp:cNvPr id="0" name=""/>
        <dsp:cNvSpPr/>
      </dsp:nvSpPr>
      <dsp:spPr>
        <a:xfrm>
          <a:off x="1843421" y="2286835"/>
          <a:ext cx="1016450" cy="635281"/>
        </a:xfrm>
        <a:prstGeom prst="roundRect">
          <a:avLst>
            <a:gd name="adj" fmla="val 10000"/>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ACCUPLACER</a:t>
          </a:r>
          <a:endParaRPr lang="en-US" sz="1000" kern="1200" dirty="0"/>
        </a:p>
      </dsp:txBody>
      <dsp:txXfrm>
        <a:off x="1862028" y="2305442"/>
        <a:ext cx="979236" cy="598067"/>
      </dsp:txXfrm>
    </dsp:sp>
    <dsp:sp modelId="{95C81FCD-0278-43EF-893D-A514A5F351BC}">
      <dsp:nvSpPr>
        <dsp:cNvPr id="0" name=""/>
        <dsp:cNvSpPr/>
      </dsp:nvSpPr>
      <dsp:spPr>
        <a:xfrm>
          <a:off x="1716365" y="2128015"/>
          <a:ext cx="127056" cy="1270562"/>
        </a:xfrm>
        <a:custGeom>
          <a:avLst/>
          <a:gdLst/>
          <a:ahLst/>
          <a:cxnLst/>
          <a:rect l="0" t="0" r="0" b="0"/>
          <a:pathLst>
            <a:path>
              <a:moveTo>
                <a:pt x="0" y="0"/>
              </a:moveTo>
              <a:lnTo>
                <a:pt x="0" y="1270562"/>
              </a:lnTo>
              <a:lnTo>
                <a:pt x="127056" y="1270562"/>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3E84CF-1BE5-4429-99D9-E8DA332AA767}">
      <dsp:nvSpPr>
        <dsp:cNvPr id="0" name=""/>
        <dsp:cNvSpPr/>
      </dsp:nvSpPr>
      <dsp:spPr>
        <a:xfrm>
          <a:off x="1843421" y="3080937"/>
          <a:ext cx="1016450" cy="635281"/>
        </a:xfrm>
        <a:prstGeom prst="roundRect">
          <a:avLst>
            <a:gd name="adj" fmla="val 10000"/>
          </a:avLst>
        </a:prstGeom>
        <a:solidFill>
          <a:schemeClr val="lt1">
            <a:alpha val="90000"/>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 or other community college assessment </a:t>
          </a:r>
          <a:endParaRPr lang="en-US" sz="1000" kern="1200" dirty="0"/>
        </a:p>
      </dsp:txBody>
      <dsp:txXfrm>
        <a:off x="1862028" y="3099544"/>
        <a:ext cx="979236" cy="598067"/>
      </dsp:txXfrm>
    </dsp:sp>
    <dsp:sp modelId="{53E7E8A8-9C3F-42BB-9FF7-ED5AC9F44E90}">
      <dsp:nvSpPr>
        <dsp:cNvPr id="0" name=""/>
        <dsp:cNvSpPr/>
      </dsp:nvSpPr>
      <dsp:spPr>
        <a:xfrm>
          <a:off x="3177512" y="1492733"/>
          <a:ext cx="1270562" cy="635281"/>
        </a:xfrm>
        <a:prstGeom prst="roundRect">
          <a:avLst>
            <a:gd name="adj" fmla="val 10000"/>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2-year</a:t>
          </a:r>
          <a:endParaRPr lang="en-US" sz="1900" kern="1200" dirty="0"/>
        </a:p>
      </dsp:txBody>
      <dsp:txXfrm>
        <a:off x="3196119" y="1511340"/>
        <a:ext cx="1233348" cy="598067"/>
      </dsp:txXfrm>
    </dsp:sp>
    <dsp:sp modelId="{651F53B5-3984-4FC4-9EE9-09C4BE292135}">
      <dsp:nvSpPr>
        <dsp:cNvPr id="0" name=""/>
        <dsp:cNvSpPr/>
      </dsp:nvSpPr>
      <dsp:spPr>
        <a:xfrm>
          <a:off x="3304569" y="2128015"/>
          <a:ext cx="127056" cy="476461"/>
        </a:xfrm>
        <a:custGeom>
          <a:avLst/>
          <a:gdLst/>
          <a:ahLst/>
          <a:cxnLst/>
          <a:rect l="0" t="0" r="0" b="0"/>
          <a:pathLst>
            <a:path>
              <a:moveTo>
                <a:pt x="0" y="0"/>
              </a:moveTo>
              <a:lnTo>
                <a:pt x="0" y="476461"/>
              </a:lnTo>
              <a:lnTo>
                <a:pt x="127056" y="476461"/>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79F80A-C23C-4343-BF3E-CBFF847AE4E9}">
      <dsp:nvSpPr>
        <dsp:cNvPr id="0" name=""/>
        <dsp:cNvSpPr/>
      </dsp:nvSpPr>
      <dsp:spPr>
        <a:xfrm>
          <a:off x="3431625" y="2286835"/>
          <a:ext cx="1016450" cy="635281"/>
        </a:xfrm>
        <a:prstGeom prst="roundRect">
          <a:avLst>
            <a:gd name="adj" fmla="val 10000"/>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ACCUPLACER</a:t>
          </a:r>
          <a:endParaRPr lang="en-US" sz="1000" kern="1200" dirty="0"/>
        </a:p>
      </dsp:txBody>
      <dsp:txXfrm>
        <a:off x="3450232" y="2305442"/>
        <a:ext cx="979236" cy="598067"/>
      </dsp:txXfrm>
    </dsp:sp>
    <dsp:sp modelId="{0B4D127B-3CC4-4243-827E-4A61BEF544C5}">
      <dsp:nvSpPr>
        <dsp:cNvPr id="0" name=""/>
        <dsp:cNvSpPr/>
      </dsp:nvSpPr>
      <dsp:spPr>
        <a:xfrm>
          <a:off x="3304569" y="2128015"/>
          <a:ext cx="127056" cy="1270562"/>
        </a:xfrm>
        <a:custGeom>
          <a:avLst/>
          <a:gdLst/>
          <a:ahLst/>
          <a:cxnLst/>
          <a:rect l="0" t="0" r="0" b="0"/>
          <a:pathLst>
            <a:path>
              <a:moveTo>
                <a:pt x="0" y="0"/>
              </a:moveTo>
              <a:lnTo>
                <a:pt x="0" y="1270562"/>
              </a:lnTo>
              <a:lnTo>
                <a:pt x="127056" y="1270562"/>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B475D0-D7F0-4F69-B6D0-57305A5BE638}">
      <dsp:nvSpPr>
        <dsp:cNvPr id="0" name=""/>
        <dsp:cNvSpPr/>
      </dsp:nvSpPr>
      <dsp:spPr>
        <a:xfrm>
          <a:off x="3431625" y="3080937"/>
          <a:ext cx="1016450" cy="635281"/>
        </a:xfrm>
        <a:prstGeom prst="roundRect">
          <a:avLst>
            <a:gd name="adj" fmla="val 10000"/>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smtClean="0"/>
            <a:t>or other community college assessment </a:t>
          </a:r>
          <a:endParaRPr lang="en-US" sz="1000" kern="1200" dirty="0"/>
        </a:p>
      </dsp:txBody>
      <dsp:txXfrm>
        <a:off x="3450232" y="3099544"/>
        <a:ext cx="979236" cy="598067"/>
      </dsp:txXfrm>
    </dsp:sp>
    <dsp:sp modelId="{EC521A1B-253E-4486-9E79-0415603ACC30}">
      <dsp:nvSpPr>
        <dsp:cNvPr id="0" name=""/>
        <dsp:cNvSpPr/>
      </dsp:nvSpPr>
      <dsp:spPr>
        <a:xfrm>
          <a:off x="4765716" y="1492733"/>
          <a:ext cx="1270562" cy="635281"/>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4-year</a:t>
          </a:r>
          <a:endParaRPr lang="en-US" sz="1900" kern="1200" dirty="0"/>
        </a:p>
      </dsp:txBody>
      <dsp:txXfrm>
        <a:off x="4784323" y="1511340"/>
        <a:ext cx="1233348" cy="598067"/>
      </dsp:txXfrm>
    </dsp:sp>
    <dsp:sp modelId="{C41C5225-CD59-4C3E-B0B1-21C3AD43E54E}">
      <dsp:nvSpPr>
        <dsp:cNvPr id="0" name=""/>
        <dsp:cNvSpPr/>
      </dsp:nvSpPr>
      <dsp:spPr>
        <a:xfrm>
          <a:off x="4892772" y="2128015"/>
          <a:ext cx="127056" cy="476461"/>
        </a:xfrm>
        <a:custGeom>
          <a:avLst/>
          <a:gdLst/>
          <a:ahLst/>
          <a:cxnLst/>
          <a:rect l="0" t="0" r="0" b="0"/>
          <a:pathLst>
            <a:path>
              <a:moveTo>
                <a:pt x="0" y="0"/>
              </a:moveTo>
              <a:lnTo>
                <a:pt x="0" y="476461"/>
              </a:lnTo>
              <a:lnTo>
                <a:pt x="127056" y="476461"/>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BC224B-BCF2-4F93-A4D8-EC9DAA6948D9}">
      <dsp:nvSpPr>
        <dsp:cNvPr id="0" name=""/>
        <dsp:cNvSpPr/>
      </dsp:nvSpPr>
      <dsp:spPr>
        <a:xfrm>
          <a:off x="5019829" y="2286835"/>
          <a:ext cx="1016450" cy="635281"/>
        </a:xfrm>
        <a:prstGeom prst="roundRect">
          <a:avLst>
            <a:gd name="adj" fmla="val 10000"/>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PSAT, SAT, SAT Subject Exams</a:t>
          </a:r>
          <a:endParaRPr lang="en-US" sz="1000" kern="1200" dirty="0"/>
        </a:p>
      </dsp:txBody>
      <dsp:txXfrm>
        <a:off x="5038436" y="2305442"/>
        <a:ext cx="979236" cy="598067"/>
      </dsp:txXfrm>
    </dsp:sp>
    <dsp:sp modelId="{7951C050-9600-451F-8A93-20E3C4637F55}">
      <dsp:nvSpPr>
        <dsp:cNvPr id="0" name=""/>
        <dsp:cNvSpPr/>
      </dsp:nvSpPr>
      <dsp:spPr>
        <a:xfrm>
          <a:off x="4892772" y="2128015"/>
          <a:ext cx="127056" cy="1270562"/>
        </a:xfrm>
        <a:custGeom>
          <a:avLst/>
          <a:gdLst/>
          <a:ahLst/>
          <a:cxnLst/>
          <a:rect l="0" t="0" r="0" b="0"/>
          <a:pathLst>
            <a:path>
              <a:moveTo>
                <a:pt x="0" y="0"/>
              </a:moveTo>
              <a:lnTo>
                <a:pt x="0" y="1270562"/>
              </a:lnTo>
              <a:lnTo>
                <a:pt x="127056" y="1270562"/>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EA7A4-4533-4ACF-97B2-2F9DFA388472}">
      <dsp:nvSpPr>
        <dsp:cNvPr id="0" name=""/>
        <dsp:cNvSpPr/>
      </dsp:nvSpPr>
      <dsp:spPr>
        <a:xfrm>
          <a:off x="5019829" y="3080937"/>
          <a:ext cx="1016450" cy="635281"/>
        </a:xfrm>
        <a:prstGeom prst="roundRect">
          <a:avLst>
            <a:gd name="adj" fmla="val 10000"/>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t>ACT Aspire, ACT</a:t>
          </a:r>
          <a:endParaRPr lang="en-US" sz="1000" kern="1200" dirty="0"/>
        </a:p>
      </dsp:txBody>
      <dsp:txXfrm>
        <a:off x="5038436" y="3099544"/>
        <a:ext cx="979236" cy="5980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7C197-F0B5-41D1-8F00-757E0D06C57F}" type="datetimeFigureOut">
              <a:rPr lang="en-US" smtClean="0"/>
              <a:t>7/5/2018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01D6A-B479-46B2-839F-B26FFDD9B5CD}" type="slidenum">
              <a:rPr lang="en-US" smtClean="0"/>
              <a:t>‹#›</a:t>
            </a:fld>
            <a:endParaRPr lang="en-US"/>
          </a:p>
        </p:txBody>
      </p:sp>
    </p:spTree>
    <p:extLst>
      <p:ext uri="{BB962C8B-B14F-4D97-AF65-F5344CB8AC3E}">
        <p14:creationId xmlns:p14="http://schemas.microsoft.com/office/powerpoint/2010/main" val="2170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t>Note: This presentation has been adapted from Lewis and Clark High School GEAR UP. </a:t>
            </a:r>
            <a:endParaRPr lang="en-US" sz="1400" i="1" dirty="0"/>
          </a:p>
        </p:txBody>
      </p:sp>
      <p:sp>
        <p:nvSpPr>
          <p:cNvPr id="4" name="Slide Number Placeholder 3"/>
          <p:cNvSpPr>
            <a:spLocks noGrp="1"/>
          </p:cNvSpPr>
          <p:nvPr>
            <p:ph type="sldNum" sz="quarter" idx="10"/>
          </p:nvPr>
        </p:nvSpPr>
        <p:spPr/>
        <p:txBody>
          <a:bodyPr/>
          <a:lstStyle/>
          <a:p>
            <a:fld id="{F5101D6A-B479-46B2-839F-B26FFDD9B5CD}" type="slidenum">
              <a:rPr lang="en-US" smtClean="0"/>
              <a:t>1</a:t>
            </a:fld>
            <a:endParaRPr lang="en-US"/>
          </a:p>
        </p:txBody>
      </p:sp>
    </p:spTree>
    <p:extLst>
      <p:ext uri="{BB962C8B-B14F-4D97-AF65-F5344CB8AC3E}">
        <p14:creationId xmlns:p14="http://schemas.microsoft.com/office/powerpoint/2010/main" val="1950705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93324-62BA-4378-930E-548B86528CF5}"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extLst>
      <p:ext uri="{BB962C8B-B14F-4D97-AF65-F5344CB8AC3E}">
        <p14:creationId xmlns:p14="http://schemas.microsoft.com/office/powerpoint/2010/main" val="303347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2</a:t>
            </a:fld>
            <a:endParaRPr lang="en-US"/>
          </a:p>
        </p:txBody>
      </p:sp>
    </p:spTree>
    <p:extLst>
      <p:ext uri="{BB962C8B-B14F-4D97-AF65-F5344CB8AC3E}">
        <p14:creationId xmlns:p14="http://schemas.microsoft.com/office/powerpoint/2010/main" val="424188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Many</a:t>
            </a:r>
            <a:r>
              <a:rPr lang="en-US" baseline="0" dirty="0" smtClean="0"/>
              <a:t> people think college is just a four year program, but there are many options. We want students to find the right fit. </a:t>
            </a:r>
            <a:r>
              <a:rPr lang="en-US" sz="1200" kern="1200" dirty="0" smtClean="0">
                <a:solidFill>
                  <a:schemeClr val="tx1"/>
                </a:solidFill>
                <a:effectLst/>
                <a:latin typeface="+mn-lt"/>
                <a:ea typeface="+mn-ea"/>
                <a:cs typeface="+mn-cs"/>
              </a:rPr>
              <a:t>Explain that this is called “postsecondary education” because it is after (or “post”) high school (secondary education). Postsecondary education is often called “college”. College can be 4-year university, 2-year college or technical college, military training, certificate programs, or apprenticeships. </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3</a:t>
            </a:fld>
            <a:endParaRPr lang="en-US"/>
          </a:p>
        </p:txBody>
      </p:sp>
    </p:spTree>
    <p:extLst>
      <p:ext uri="{BB962C8B-B14F-4D97-AF65-F5344CB8AC3E}">
        <p14:creationId xmlns:p14="http://schemas.microsoft.com/office/powerpoint/2010/main" val="320624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students and families that student s should also complete</a:t>
            </a:r>
            <a:r>
              <a:rPr lang="en-US" baseline="0" dirty="0" smtClean="0"/>
              <a:t> AP exams if they have completed AP courses. All students will take the Smarter Balanced Assessment. </a:t>
            </a:r>
          </a:p>
          <a:p>
            <a:r>
              <a:rPr lang="en-US" sz="1200" kern="1200" dirty="0" smtClean="0">
                <a:solidFill>
                  <a:schemeClr val="tx1"/>
                </a:solidFill>
                <a:effectLst/>
                <a:latin typeface="+mn-lt"/>
                <a:ea typeface="+mn-ea"/>
                <a:cs typeface="+mn-cs"/>
              </a:rPr>
              <a:t>10th grade Smarter Balanced test scores can help your child decide which courses to take to be ready for college, and they tell colleges whether or not you’re ready for college-level courses. A score of 3 or 4, means your child is ready for college-level math and English.  Remind families to ask your child’s counselor about Bridge to College courses if you child scores a 1 or 2.</a:t>
            </a:r>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4</a:t>
            </a:fld>
            <a:endParaRPr lang="en-US"/>
          </a:p>
        </p:txBody>
      </p:sp>
    </p:spTree>
    <p:extLst>
      <p:ext uri="{BB962C8B-B14F-4D97-AF65-F5344CB8AC3E}">
        <p14:creationId xmlns:p14="http://schemas.microsoft.com/office/powerpoint/2010/main" val="191161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Check with the colleges you are interested in to find out if they have additional requirements.</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5</a:t>
            </a:fld>
            <a:endParaRPr lang="en-US"/>
          </a:p>
        </p:txBody>
      </p:sp>
    </p:spTree>
    <p:extLst>
      <p:ext uri="{BB962C8B-B14F-4D97-AF65-F5344CB8AC3E}">
        <p14:creationId xmlns:p14="http://schemas.microsoft.com/office/powerpoint/2010/main" val="2554745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Graduates come back every year to take the SAT because they changed their life plan and now need an SAT score.</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6</a:t>
            </a:fld>
            <a:endParaRPr lang="en-US"/>
          </a:p>
        </p:txBody>
      </p:sp>
    </p:spTree>
    <p:extLst>
      <p:ext uri="{BB962C8B-B14F-4D97-AF65-F5344CB8AC3E}">
        <p14:creationId xmlns:p14="http://schemas.microsoft.com/office/powerpoint/2010/main" val="1712309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9</a:t>
            </a:fld>
            <a:endParaRPr lang="en-US"/>
          </a:p>
        </p:txBody>
      </p:sp>
    </p:spTree>
    <p:extLst>
      <p:ext uri="{BB962C8B-B14F-4D97-AF65-F5344CB8AC3E}">
        <p14:creationId xmlns:p14="http://schemas.microsoft.com/office/powerpoint/2010/main" val="1632372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Make sure to sign up by the registration deadlines in order to avoid paying late fees!!!</a:t>
            </a:r>
          </a:p>
          <a:p>
            <a:endParaRPr lang="en-US" dirty="0"/>
          </a:p>
        </p:txBody>
      </p:sp>
      <p:sp>
        <p:nvSpPr>
          <p:cNvPr id="4" name="Slide Number Placeholder 3"/>
          <p:cNvSpPr>
            <a:spLocks noGrp="1"/>
          </p:cNvSpPr>
          <p:nvPr>
            <p:ph type="sldNum" sz="quarter" idx="10"/>
          </p:nvPr>
        </p:nvSpPr>
        <p:spPr/>
        <p:txBody>
          <a:bodyPr/>
          <a:lstStyle/>
          <a:p>
            <a:fld id="{F5101D6A-B479-46B2-839F-B26FFDD9B5CD}" type="slidenum">
              <a:rPr lang="en-US" smtClean="0"/>
              <a:t>13</a:t>
            </a:fld>
            <a:endParaRPr lang="en-US"/>
          </a:p>
        </p:txBody>
      </p:sp>
    </p:spTree>
    <p:extLst>
      <p:ext uri="{BB962C8B-B14F-4D97-AF65-F5344CB8AC3E}">
        <p14:creationId xmlns:p14="http://schemas.microsoft.com/office/powerpoint/2010/main" val="2897588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FD1A03-E48A-429A-86F9-A60CDC7EE94E}"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extLst>
      <p:ext uri="{BB962C8B-B14F-4D97-AF65-F5344CB8AC3E}">
        <p14:creationId xmlns:p14="http://schemas.microsoft.com/office/powerpoint/2010/main" val="1725157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9721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0645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55713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C7EB0C-C4C5-4AF8-9913-1F04FB664DA7}" type="datetime1">
              <a:rPr lang="en-US" smtClean="0">
                <a:solidFill>
                  <a:srgbClr val="44546A">
                    <a:lumMod val="75000"/>
                  </a:srgbClr>
                </a:solidFill>
              </a:rPr>
              <a:t>7/5/2018</a:t>
            </a:fld>
            <a:endParaRPr lang="en-US">
              <a:solidFill>
                <a:srgbClr val="44546A">
                  <a:lumMod val="75000"/>
                </a:srgbClr>
              </a:solidFill>
            </a:endParaRPr>
          </a:p>
        </p:txBody>
      </p:sp>
      <p:sp>
        <p:nvSpPr>
          <p:cNvPr id="4" name="Footer Placeholder 3"/>
          <p:cNvSpPr>
            <a:spLocks noGrp="1"/>
          </p:cNvSpPr>
          <p:nvPr>
            <p:ph type="ftr" sz="quarter" idx="11"/>
          </p:nvPr>
        </p:nvSpPr>
        <p:spPr/>
        <p:txBody>
          <a:bodyPr/>
          <a:lstStyle/>
          <a:p>
            <a:r>
              <a:rPr lang="en-US" smtClean="0">
                <a:solidFill>
                  <a:srgbClr val="44546A">
                    <a:lumMod val="75000"/>
                  </a:srgbClr>
                </a:solidFill>
              </a:rPr>
              <a:t>Washington Student Achievement Council</a:t>
            </a:r>
            <a:endParaRPr lang="en-US" dirty="0">
              <a:solidFill>
                <a:srgbClr val="44546A">
                  <a:lumMod val="75000"/>
                </a:srgbClr>
              </a:solidFill>
            </a:endParaRPr>
          </a:p>
        </p:txBody>
      </p:sp>
      <p:sp>
        <p:nvSpPr>
          <p:cNvPr id="5" name="Slide Number Placeholder 4"/>
          <p:cNvSpPr>
            <a:spLocks noGrp="1"/>
          </p:cNvSpPr>
          <p:nvPr>
            <p:ph type="sldNum" sz="quarter" idx="12"/>
          </p:nvPr>
        </p:nvSpPr>
        <p:spPr/>
        <p:txBody>
          <a:bodyPr/>
          <a:lstStyle/>
          <a:p>
            <a:fld id="{32812E0E-C58D-45CD-BD69-23634E9A667D}" type="slidenum">
              <a:rPr lang="en-US" smtClean="0">
                <a:solidFill>
                  <a:srgbClr val="44546A">
                    <a:lumMod val="75000"/>
                  </a:srgbClr>
                </a:solidFill>
              </a:rPr>
              <a:pPr/>
              <a:t>‹#›</a:t>
            </a:fld>
            <a:endParaRPr lang="en-US">
              <a:solidFill>
                <a:srgbClr val="44546A">
                  <a:lumMod val="75000"/>
                </a:srgbClr>
              </a:solidFill>
            </a:endParaRPr>
          </a:p>
        </p:txBody>
      </p:sp>
      <p:sp>
        <p:nvSpPr>
          <p:cNvPr id="6" name="Rectangle 5"/>
          <p:cNvSpPr/>
          <p:nvPr userDrawn="1"/>
        </p:nvSpPr>
        <p:spPr>
          <a:xfrm>
            <a:off x="0" y="525380"/>
            <a:ext cx="9144000" cy="998621"/>
          </a:xfrm>
          <a:prstGeom prst="rect">
            <a:avLst/>
          </a:prstGeom>
          <a:solidFill>
            <a:srgbClr val="15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698" y="589548"/>
            <a:ext cx="541131" cy="840559"/>
          </a:xfrm>
          <a:prstGeom prst="rect">
            <a:avLst/>
          </a:prstGeom>
        </p:spPr>
      </p:pic>
      <p:sp>
        <p:nvSpPr>
          <p:cNvPr id="8" name="Title 1"/>
          <p:cNvSpPr>
            <a:spLocks noGrp="1"/>
          </p:cNvSpPr>
          <p:nvPr>
            <p:ph type="title"/>
          </p:nvPr>
        </p:nvSpPr>
        <p:spPr>
          <a:xfrm>
            <a:off x="628650" y="693964"/>
            <a:ext cx="7886700" cy="996724"/>
          </a:xfrm>
        </p:spPr>
        <p:txBody>
          <a:bodyPr>
            <a:normAutofit/>
          </a:bodyPr>
          <a:lstStyle>
            <a:lvl1pPr>
              <a:defRPr sz="2700">
                <a:solidFill>
                  <a:schemeClr val="bg1"/>
                </a:solidFill>
                <a:latin typeface="Trajan Pro" panose="02020502050506020301" pitchFamily="18"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628650"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4"/>
          </p:nvPr>
        </p:nvSpPr>
        <p:spPr>
          <a:xfrm>
            <a:off x="4772025" y="1966913"/>
            <a:ext cx="3743325" cy="4205287"/>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12862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809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54495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943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7813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1074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308872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t>7/5/2018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164622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6DFF08F-DC6B-4601-B491-B0F83F6DD2DA}" type="datetimeFigureOut">
              <a:rPr lang="en-US" smtClean="0"/>
              <a:pPr/>
              <a:t>7/5/2018</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6201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6DFF08F-DC6B-4601-B491-B0F83F6DD2DA}" type="datetimeFigureOut">
              <a:rPr lang="en-US" smtClean="0"/>
              <a:pPr/>
              <a:t>7/5/2018</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39543276"/>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01"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khanacademy.org/test-prep/sat" TargetMode="External"/><Relationship Id="rId2" Type="http://schemas.openxmlformats.org/officeDocument/2006/relationships/hyperlink" Target="https://www.khanacademy.org/" TargetMode="External"/><Relationship Id="rId1" Type="http://schemas.openxmlformats.org/officeDocument/2006/relationships/slideLayout" Target="../slideLayouts/slideLayout2.xml"/><Relationship Id="rId6" Type="http://schemas.openxmlformats.org/officeDocument/2006/relationships/hyperlink" Target="http://official-asvab.com/index.htm" TargetMode="External"/><Relationship Id="rId5" Type="http://schemas.openxmlformats.org/officeDocument/2006/relationships/hyperlink" Target="https://accuplacer.collegeboard.org/student/practice" TargetMode="External"/><Relationship Id="rId4" Type="http://schemas.openxmlformats.org/officeDocument/2006/relationships/hyperlink" Target="http://www.act.org/academy"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smtClean="0"/>
              <a:t>Test Preparation</a:t>
            </a:r>
            <a:endParaRPr lang="en-US" sz="4900"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1415" y="6134801"/>
            <a:ext cx="1815380" cy="640080"/>
          </a:xfrm>
          <a:prstGeom prst="rect">
            <a:avLst/>
          </a:prstGeom>
        </p:spPr>
      </p:pic>
    </p:spTree>
    <p:extLst>
      <p:ext uri="{BB962C8B-B14F-4D97-AF65-F5344CB8AC3E}">
        <p14:creationId xmlns:p14="http://schemas.microsoft.com/office/powerpoint/2010/main" val="302807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SAT or ACT? Subject Tests</a:t>
            </a:r>
            <a:endParaRPr lang="en-US" dirty="0"/>
          </a:p>
        </p:txBody>
      </p:sp>
      <p:sp>
        <p:nvSpPr>
          <p:cNvPr id="45" name="Content Placeholder 44"/>
          <p:cNvSpPr>
            <a:spLocks noGrp="1"/>
          </p:cNvSpPr>
          <p:nvPr>
            <p:ph idx="1"/>
          </p:nvPr>
        </p:nvSpPr>
        <p:spPr/>
        <p:txBody>
          <a:bodyPr numCol="2">
            <a:normAutofit fontScale="55000" lnSpcReduction="20000"/>
          </a:bodyPr>
          <a:lstStyle/>
          <a:p>
            <a:r>
              <a:rPr lang="en-US" sz="4200" dirty="0"/>
              <a:t>Literature </a:t>
            </a:r>
          </a:p>
          <a:p>
            <a:r>
              <a:rPr lang="en-US" sz="4200" dirty="0"/>
              <a:t> U.S. History </a:t>
            </a:r>
          </a:p>
          <a:p>
            <a:r>
              <a:rPr lang="en-US" sz="4200" dirty="0"/>
              <a:t> World History </a:t>
            </a:r>
          </a:p>
          <a:p>
            <a:r>
              <a:rPr lang="en-US" sz="4200" dirty="0"/>
              <a:t> Math Level 1 </a:t>
            </a:r>
          </a:p>
          <a:p>
            <a:r>
              <a:rPr lang="en-US" sz="4200" dirty="0"/>
              <a:t> Math Level 2 </a:t>
            </a:r>
          </a:p>
          <a:p>
            <a:r>
              <a:rPr lang="en-US" sz="4200" dirty="0"/>
              <a:t> Biology/EM </a:t>
            </a:r>
          </a:p>
          <a:p>
            <a:r>
              <a:rPr lang="en-US" sz="4200" dirty="0"/>
              <a:t> Chemistry </a:t>
            </a:r>
          </a:p>
          <a:p>
            <a:r>
              <a:rPr lang="en-US" sz="4200" dirty="0"/>
              <a:t> Physics </a:t>
            </a:r>
          </a:p>
          <a:p>
            <a:r>
              <a:rPr lang="en-US" sz="4200" dirty="0"/>
              <a:t> French </a:t>
            </a:r>
          </a:p>
          <a:p>
            <a:r>
              <a:rPr lang="en-US" sz="4200" dirty="0"/>
              <a:t> French with Listening </a:t>
            </a:r>
            <a:endParaRPr lang="en-US" sz="4200" dirty="0" smtClean="0"/>
          </a:p>
          <a:p>
            <a:r>
              <a:rPr lang="en-US" sz="4200" dirty="0" smtClean="0"/>
              <a:t>German </a:t>
            </a:r>
            <a:endParaRPr lang="en-US" sz="4200" dirty="0"/>
          </a:p>
          <a:p>
            <a:r>
              <a:rPr lang="en-US" sz="4200" dirty="0"/>
              <a:t> German with Listening </a:t>
            </a:r>
          </a:p>
          <a:p>
            <a:r>
              <a:rPr lang="en-US" sz="4200" dirty="0"/>
              <a:t> Spanish </a:t>
            </a:r>
          </a:p>
          <a:p>
            <a:r>
              <a:rPr lang="en-US" sz="4200" dirty="0"/>
              <a:t> Spanish with Listening </a:t>
            </a:r>
          </a:p>
          <a:p>
            <a:r>
              <a:rPr lang="en-US" sz="4200" dirty="0"/>
              <a:t> Modern Hebrew </a:t>
            </a:r>
          </a:p>
          <a:p>
            <a:r>
              <a:rPr lang="en-US" sz="4200" dirty="0"/>
              <a:t> Italian </a:t>
            </a:r>
          </a:p>
          <a:p>
            <a:r>
              <a:rPr lang="en-US" sz="4200" dirty="0"/>
              <a:t> Latin </a:t>
            </a:r>
          </a:p>
          <a:p>
            <a:r>
              <a:rPr lang="en-US" sz="4200" dirty="0"/>
              <a:t> Chinese with Listening </a:t>
            </a:r>
          </a:p>
          <a:p>
            <a:r>
              <a:rPr lang="en-US" sz="4200" dirty="0"/>
              <a:t> Japanese with Listening </a:t>
            </a:r>
          </a:p>
          <a:p>
            <a:r>
              <a:rPr lang="en-US" sz="4200" dirty="0"/>
              <a:t> Korean with </a:t>
            </a:r>
            <a:r>
              <a:rPr lang="en-US" sz="4200" dirty="0" smtClean="0"/>
              <a:t>Listening</a:t>
            </a:r>
            <a:endParaRPr lang="en-US" dirty="0"/>
          </a:p>
        </p:txBody>
      </p:sp>
    </p:spTree>
    <p:extLst>
      <p:ext uri="{BB962C8B-B14F-4D97-AF65-F5344CB8AC3E}">
        <p14:creationId xmlns:p14="http://schemas.microsoft.com/office/powerpoint/2010/main" val="809216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or ACT? </a:t>
            </a:r>
            <a:r>
              <a:rPr lang="en-US" dirty="0" smtClean="0"/>
              <a:t>Length</a:t>
            </a:r>
            <a:endParaRPr lang="en-US" dirty="0"/>
          </a:p>
        </p:txBody>
      </p:sp>
      <p:sp>
        <p:nvSpPr>
          <p:cNvPr id="3" name="Text Placeholder 2"/>
          <p:cNvSpPr>
            <a:spLocks noGrp="1"/>
          </p:cNvSpPr>
          <p:nvPr>
            <p:ph type="body" idx="1"/>
          </p:nvPr>
        </p:nvSpPr>
        <p:spPr/>
        <p:txBody>
          <a:bodyPr/>
          <a:lstStyle/>
          <a:p>
            <a:pPr algn="ctr"/>
            <a:r>
              <a:rPr lang="en-US" b="1" dirty="0" smtClean="0"/>
              <a:t>SAT</a:t>
            </a:r>
            <a:endParaRPr lang="en-US" b="1" dirty="0"/>
          </a:p>
        </p:txBody>
      </p:sp>
      <p:sp>
        <p:nvSpPr>
          <p:cNvPr id="4" name="Content Placeholder 3"/>
          <p:cNvSpPr>
            <a:spLocks noGrp="1"/>
          </p:cNvSpPr>
          <p:nvPr>
            <p:ph sz="half" idx="2"/>
          </p:nvPr>
        </p:nvSpPr>
        <p:spPr/>
        <p:txBody>
          <a:bodyPr>
            <a:normAutofit/>
          </a:bodyPr>
          <a:lstStyle/>
          <a:p>
            <a:r>
              <a:rPr lang="en-US" b="1" dirty="0" smtClean="0"/>
              <a:t>Reading:</a:t>
            </a:r>
            <a:r>
              <a:rPr lang="en-US" dirty="0" smtClean="0"/>
              <a:t> 65 minutes</a:t>
            </a:r>
          </a:p>
          <a:p>
            <a:r>
              <a:rPr lang="en-US" b="1" dirty="0" smtClean="0"/>
              <a:t>Writing/Language:</a:t>
            </a:r>
            <a:r>
              <a:rPr lang="en-US" dirty="0" smtClean="0"/>
              <a:t> 45 minutes</a:t>
            </a:r>
          </a:p>
          <a:p>
            <a:r>
              <a:rPr lang="en-US" b="1" dirty="0" smtClean="0"/>
              <a:t>Math 1: </a:t>
            </a:r>
            <a:r>
              <a:rPr lang="en-US" dirty="0" smtClean="0"/>
              <a:t>25 minutes</a:t>
            </a:r>
          </a:p>
          <a:p>
            <a:r>
              <a:rPr lang="en-US" b="1" dirty="0" smtClean="0"/>
              <a:t>Math 2: </a:t>
            </a:r>
            <a:r>
              <a:rPr lang="en-US" dirty="0" smtClean="0"/>
              <a:t>55 minutes</a:t>
            </a:r>
          </a:p>
          <a:p>
            <a:r>
              <a:rPr lang="en-US" b="1" dirty="0" smtClean="0"/>
              <a:t>Essay (Optional): </a:t>
            </a:r>
            <a:r>
              <a:rPr lang="en-US" dirty="0" smtClean="0"/>
              <a:t>1 prompt, 50 minutes</a:t>
            </a:r>
          </a:p>
          <a:p>
            <a:endParaRPr lang="en-US" dirty="0"/>
          </a:p>
          <a:p>
            <a:r>
              <a:rPr lang="en-US" dirty="0" smtClean="0"/>
              <a:t>Total testing time estimate: 5.5 hours</a:t>
            </a:r>
          </a:p>
          <a:p>
            <a:endParaRPr lang="en-US" dirty="0"/>
          </a:p>
        </p:txBody>
      </p:sp>
      <p:sp>
        <p:nvSpPr>
          <p:cNvPr id="5" name="Text Placeholder 4"/>
          <p:cNvSpPr>
            <a:spLocks noGrp="1"/>
          </p:cNvSpPr>
          <p:nvPr>
            <p:ph type="body" sz="quarter" idx="3"/>
          </p:nvPr>
        </p:nvSpPr>
        <p:spPr/>
        <p:txBody>
          <a:bodyPr/>
          <a:lstStyle/>
          <a:p>
            <a:pPr algn="ctr"/>
            <a:r>
              <a:rPr lang="en-US" b="1" dirty="0" smtClean="0"/>
              <a:t>ACT</a:t>
            </a:r>
            <a:endParaRPr lang="en-US" b="1" dirty="0"/>
          </a:p>
        </p:txBody>
      </p:sp>
      <p:sp>
        <p:nvSpPr>
          <p:cNvPr id="6" name="Content Placeholder 5"/>
          <p:cNvSpPr>
            <a:spLocks noGrp="1"/>
          </p:cNvSpPr>
          <p:nvPr>
            <p:ph sz="quarter" idx="4"/>
          </p:nvPr>
        </p:nvSpPr>
        <p:spPr>
          <a:xfrm>
            <a:off x="5863847" y="1839657"/>
            <a:ext cx="2606040" cy="4023360"/>
          </a:xfrm>
        </p:spPr>
        <p:txBody>
          <a:bodyPr>
            <a:normAutofit fontScale="92500" lnSpcReduction="10000"/>
          </a:bodyPr>
          <a:lstStyle/>
          <a:p>
            <a:r>
              <a:rPr lang="en-US" b="1" dirty="0" smtClean="0"/>
              <a:t>English:</a:t>
            </a:r>
            <a:r>
              <a:rPr lang="en-US" dirty="0" smtClean="0"/>
              <a:t> 75 questions, 45 minutes</a:t>
            </a:r>
          </a:p>
          <a:p>
            <a:r>
              <a:rPr lang="en-US" b="1" dirty="0" smtClean="0"/>
              <a:t>Mathematics: </a:t>
            </a:r>
            <a:r>
              <a:rPr lang="en-US" dirty="0" smtClean="0"/>
              <a:t>60 questions, 60 minutes</a:t>
            </a:r>
          </a:p>
          <a:p>
            <a:r>
              <a:rPr lang="en-US" b="1" dirty="0" smtClean="0"/>
              <a:t>Reading: </a:t>
            </a:r>
            <a:r>
              <a:rPr lang="en-US" dirty="0" smtClean="0"/>
              <a:t>40 questions, 35 minutes</a:t>
            </a:r>
          </a:p>
          <a:p>
            <a:r>
              <a:rPr lang="en-US" b="1" dirty="0" smtClean="0"/>
              <a:t>Science: </a:t>
            </a:r>
            <a:r>
              <a:rPr lang="en-US" dirty="0" smtClean="0"/>
              <a:t>40 questions, 35 minutes</a:t>
            </a:r>
          </a:p>
          <a:p>
            <a:r>
              <a:rPr lang="en-US" b="1" dirty="0" smtClean="0"/>
              <a:t>Writing (Optional): </a:t>
            </a:r>
            <a:r>
              <a:rPr lang="en-US" dirty="0" smtClean="0"/>
              <a:t>1 prompt, 40 minutes</a:t>
            </a:r>
          </a:p>
          <a:p>
            <a:endParaRPr lang="en-US" dirty="0"/>
          </a:p>
          <a:p>
            <a:r>
              <a:rPr lang="en-US" dirty="0" smtClean="0"/>
              <a:t>Total testing time estimate: 5.25 hours</a:t>
            </a:r>
            <a:endParaRPr lang="en-US" dirty="0"/>
          </a:p>
        </p:txBody>
      </p:sp>
    </p:spTree>
    <p:extLst>
      <p:ext uri="{BB962C8B-B14F-4D97-AF65-F5344CB8AC3E}">
        <p14:creationId xmlns:p14="http://schemas.microsoft.com/office/powerpoint/2010/main" val="218196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fade">
                                      <p:cBhvr>
                                        <p:cTn id="42" dur="500"/>
                                        <p:tgtEl>
                                          <p:spTgt spid="6">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Effect transition="in" filter="fade">
                                      <p:cBhvr>
                                        <p:cTn id="47" dur="500"/>
                                        <p:tgtEl>
                                          <p:spTgt spid="6">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Effect transition="in" filter="fade">
                                      <p:cBhvr>
                                        <p:cTn id="52" dur="500"/>
                                        <p:tgtEl>
                                          <p:spTgt spid="6">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4" end="4"/>
                                            </p:txEl>
                                          </p:spTgt>
                                        </p:tgtEl>
                                        <p:attrNameLst>
                                          <p:attrName>style.visibility</p:attrName>
                                        </p:attrNameLst>
                                      </p:cBhvr>
                                      <p:to>
                                        <p:strVal val="visible"/>
                                      </p:to>
                                    </p:set>
                                    <p:animEffect transition="in" filter="fade">
                                      <p:cBhvr>
                                        <p:cTn id="57" dur="500"/>
                                        <p:tgtEl>
                                          <p:spTgt spid="6">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Effect transition="in" filter="fade">
                                      <p:cBhvr>
                                        <p:cTn id="6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Dates: When to </a:t>
            </a:r>
            <a:r>
              <a:rPr lang="en-US" dirty="0" smtClean="0"/>
              <a:t>test</a:t>
            </a:r>
            <a:endParaRPr lang="en-US" dirty="0"/>
          </a:p>
        </p:txBody>
      </p:sp>
      <p:sp>
        <p:nvSpPr>
          <p:cNvPr id="3" name="Content Placeholder 2"/>
          <p:cNvSpPr>
            <a:spLocks noGrp="1"/>
          </p:cNvSpPr>
          <p:nvPr>
            <p:ph idx="1"/>
          </p:nvPr>
        </p:nvSpPr>
        <p:spPr/>
        <p:txBody>
          <a:bodyPr>
            <a:noAutofit/>
          </a:bodyPr>
          <a:lstStyle/>
          <a:p>
            <a:r>
              <a:rPr lang="en-US" sz="2400" dirty="0"/>
              <a:t>Both the SAT and ACT are designed to be taken during the spring of your junior </a:t>
            </a:r>
            <a:r>
              <a:rPr lang="en-US" sz="2400" dirty="0" smtClean="0"/>
              <a:t>year.</a:t>
            </a:r>
            <a:endParaRPr lang="en-US" sz="2400" dirty="0"/>
          </a:p>
          <a:p>
            <a:r>
              <a:rPr lang="en-US" sz="2400" dirty="0"/>
              <a:t>You will have </a:t>
            </a:r>
            <a:r>
              <a:rPr lang="en-US" sz="2400" i="1" dirty="0"/>
              <a:t>plenty</a:t>
            </a:r>
            <a:r>
              <a:rPr lang="en-US" sz="2400" dirty="0"/>
              <a:t> of opportunities to retake either test, but it’s a good idea to get a rough idea of what test dates work for </a:t>
            </a:r>
            <a:r>
              <a:rPr lang="en-US" sz="2400" dirty="0" smtClean="0"/>
              <a:t>you.</a:t>
            </a:r>
            <a:endParaRPr lang="en-US" sz="2400" dirty="0"/>
          </a:p>
          <a:p>
            <a:r>
              <a:rPr lang="en-US" sz="2400" dirty="0"/>
              <a:t>Keep in mind SAT Subject Tests cannot be taken the same day as the Standard </a:t>
            </a:r>
            <a:r>
              <a:rPr lang="en-US" sz="2400" dirty="0" smtClean="0"/>
              <a:t>SAT.</a:t>
            </a:r>
            <a:endParaRPr lang="en-US" sz="2400" dirty="0"/>
          </a:p>
          <a:p>
            <a:pPr lvl="1"/>
            <a:r>
              <a:rPr lang="en-US" sz="2000" dirty="0"/>
              <a:t>Schedule conflicts (</a:t>
            </a:r>
            <a:r>
              <a:rPr lang="en-US" sz="2000" dirty="0" err="1" smtClean="0"/>
              <a:t>extracurriculars</a:t>
            </a:r>
            <a:r>
              <a:rPr lang="en-US" sz="2000" dirty="0"/>
              <a:t>, AP test season, early action college applications</a:t>
            </a:r>
            <a:r>
              <a:rPr lang="en-US" sz="2000" dirty="0" smtClean="0"/>
              <a:t>).</a:t>
            </a:r>
            <a:endParaRPr lang="en-US" sz="2000" dirty="0"/>
          </a:p>
          <a:p>
            <a:pPr lvl="1"/>
            <a:r>
              <a:rPr lang="en-US" sz="2000" dirty="0"/>
              <a:t>On average, students score 200 points better the second time they take the SAT </a:t>
            </a:r>
            <a:r>
              <a:rPr lang="en-US" sz="2000" i="1" dirty="0"/>
              <a:t>without studying; </a:t>
            </a:r>
            <a:r>
              <a:rPr lang="en-US" sz="2000" dirty="0"/>
              <a:t>plan on taking the test at least twice to maximize your </a:t>
            </a:r>
            <a:r>
              <a:rPr lang="en-US" sz="2000" dirty="0" smtClean="0"/>
              <a:t>score.</a:t>
            </a:r>
            <a:endParaRPr lang="en-US" sz="2000" i="1" dirty="0"/>
          </a:p>
        </p:txBody>
      </p:sp>
    </p:spTree>
    <p:extLst>
      <p:ext uri="{BB962C8B-B14F-4D97-AF65-F5344CB8AC3E}">
        <p14:creationId xmlns:p14="http://schemas.microsoft.com/office/powerpoint/2010/main" val="315923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Dates</a:t>
            </a:r>
          </a:p>
        </p:txBody>
      </p:sp>
      <p:sp>
        <p:nvSpPr>
          <p:cNvPr id="3" name="Content Placeholder 2"/>
          <p:cNvSpPr>
            <a:spLocks noGrp="1"/>
          </p:cNvSpPr>
          <p:nvPr>
            <p:ph idx="1"/>
          </p:nvPr>
        </p:nvSpPr>
        <p:spPr/>
        <p:txBody>
          <a:bodyPr>
            <a:normAutofit/>
          </a:bodyPr>
          <a:lstStyle/>
          <a:p>
            <a:pPr marL="0" indent="0">
              <a:buNone/>
            </a:pPr>
            <a:r>
              <a:rPr lang="en-US" sz="3200" i="1" dirty="0" smtClean="0">
                <a:solidFill>
                  <a:schemeClr val="tx2"/>
                </a:solidFill>
              </a:rPr>
              <a:t>Insert dates </a:t>
            </a:r>
            <a:endParaRPr lang="en-US" sz="3200" i="1" dirty="0">
              <a:solidFill>
                <a:schemeClr val="tx2"/>
              </a:solidFill>
            </a:endParaRPr>
          </a:p>
          <a:p>
            <a:pPr marL="342900" lvl="1" indent="0">
              <a:buNone/>
            </a:pPr>
            <a:endParaRPr lang="en-US" dirty="0"/>
          </a:p>
        </p:txBody>
      </p:sp>
    </p:spTree>
    <p:extLst>
      <p:ext uri="{BB962C8B-B14F-4D97-AF65-F5344CB8AC3E}">
        <p14:creationId xmlns:p14="http://schemas.microsoft.com/office/powerpoint/2010/main" val="223644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Costs: SAT</a:t>
            </a:r>
            <a:endParaRPr lang="en-US" dirty="0"/>
          </a:p>
        </p:txBody>
      </p:sp>
      <p:sp>
        <p:nvSpPr>
          <p:cNvPr id="3" name="Content Placeholder 2"/>
          <p:cNvSpPr>
            <a:spLocks noGrp="1"/>
          </p:cNvSpPr>
          <p:nvPr>
            <p:ph idx="1"/>
          </p:nvPr>
        </p:nvSpPr>
        <p:spPr/>
        <p:txBody>
          <a:bodyPr>
            <a:normAutofit/>
          </a:bodyPr>
          <a:lstStyle/>
          <a:p>
            <a:pPr lvl="0"/>
            <a:r>
              <a:rPr lang="en-US" sz="3200" b="1" dirty="0"/>
              <a:t>SAT</a:t>
            </a:r>
            <a:endParaRPr lang="en-US" sz="2800" dirty="0"/>
          </a:p>
          <a:p>
            <a:pPr lvl="1"/>
            <a:r>
              <a:rPr lang="en-US" sz="2800" dirty="0"/>
              <a:t>$54.50 with essay</a:t>
            </a:r>
            <a:endParaRPr lang="en-US" sz="2000" dirty="0"/>
          </a:p>
          <a:p>
            <a:pPr lvl="1"/>
            <a:r>
              <a:rPr lang="en-US" sz="2800" dirty="0"/>
              <a:t>$43.00 w/out essay</a:t>
            </a:r>
            <a:endParaRPr lang="en-US" sz="2000" dirty="0"/>
          </a:p>
          <a:p>
            <a:pPr lvl="1"/>
            <a:r>
              <a:rPr lang="en-US" sz="2800" dirty="0"/>
              <a:t>+ $28 for late registration</a:t>
            </a:r>
            <a:endParaRPr lang="en-US" sz="2000" dirty="0"/>
          </a:p>
          <a:p>
            <a:pPr lvl="1"/>
            <a:r>
              <a:rPr lang="en-US" sz="2800" dirty="0"/>
              <a:t>+ $46 for waitlist registration (no guarantee you’ll be able to take the test; fee refunded if you’re denied entry)</a:t>
            </a:r>
            <a:endParaRPr lang="en-US" sz="1400" dirty="0"/>
          </a:p>
        </p:txBody>
      </p:sp>
    </p:spTree>
    <p:extLst>
      <p:ext uri="{BB962C8B-B14F-4D97-AF65-F5344CB8AC3E}">
        <p14:creationId xmlns:p14="http://schemas.microsoft.com/office/powerpoint/2010/main" val="360257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Costs: SAT </a:t>
            </a:r>
            <a:endParaRPr lang="en-US" dirty="0"/>
          </a:p>
        </p:txBody>
      </p:sp>
      <p:sp>
        <p:nvSpPr>
          <p:cNvPr id="3" name="Content Placeholder 2"/>
          <p:cNvSpPr>
            <a:spLocks noGrp="1"/>
          </p:cNvSpPr>
          <p:nvPr>
            <p:ph idx="1"/>
          </p:nvPr>
        </p:nvSpPr>
        <p:spPr/>
        <p:txBody>
          <a:bodyPr>
            <a:normAutofit/>
          </a:bodyPr>
          <a:lstStyle/>
          <a:p>
            <a:pPr lvl="0"/>
            <a:r>
              <a:rPr lang="en-US" sz="3200" b="1" dirty="0"/>
              <a:t>SAT Subject Tests</a:t>
            </a:r>
            <a:endParaRPr lang="en-US" sz="2800" dirty="0"/>
          </a:p>
          <a:p>
            <a:pPr lvl="1"/>
            <a:r>
              <a:rPr lang="en-US" sz="2800" dirty="0"/>
              <a:t>$26</a:t>
            </a:r>
            <a:endParaRPr lang="en-US" sz="2000" dirty="0"/>
          </a:p>
          <a:p>
            <a:pPr lvl="1"/>
            <a:r>
              <a:rPr lang="en-US" sz="2800" dirty="0"/>
              <a:t>$18 for each additional test (up to three in one day)</a:t>
            </a:r>
            <a:endParaRPr lang="en-US" sz="2000" dirty="0"/>
          </a:p>
          <a:p>
            <a:pPr lvl="1"/>
            <a:r>
              <a:rPr lang="en-US" sz="2800" dirty="0"/>
              <a:t>+ $26 for language w/ listening tests</a:t>
            </a:r>
            <a:endParaRPr lang="en-US" sz="2000" dirty="0"/>
          </a:p>
        </p:txBody>
      </p:sp>
    </p:spTree>
    <p:extLst>
      <p:ext uri="{BB962C8B-B14F-4D97-AF65-F5344CB8AC3E}">
        <p14:creationId xmlns:p14="http://schemas.microsoft.com/office/powerpoint/2010/main" val="262511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Costs: </a:t>
            </a:r>
            <a:r>
              <a:rPr lang="en-US" dirty="0" smtClean="0"/>
              <a:t>ACT</a:t>
            </a:r>
            <a:endParaRPr lang="en-US" dirty="0"/>
          </a:p>
        </p:txBody>
      </p:sp>
      <p:sp>
        <p:nvSpPr>
          <p:cNvPr id="3" name="Content Placeholder 2"/>
          <p:cNvSpPr>
            <a:spLocks noGrp="1"/>
          </p:cNvSpPr>
          <p:nvPr>
            <p:ph idx="1"/>
          </p:nvPr>
        </p:nvSpPr>
        <p:spPr/>
        <p:txBody>
          <a:bodyPr/>
          <a:lstStyle/>
          <a:p>
            <a:pPr lvl="0"/>
            <a:r>
              <a:rPr lang="en-US" sz="3200" b="1" dirty="0"/>
              <a:t>ACT</a:t>
            </a:r>
            <a:endParaRPr lang="en-US" sz="2800" dirty="0"/>
          </a:p>
          <a:p>
            <a:pPr lvl="1"/>
            <a:r>
              <a:rPr lang="en-US" sz="2800" dirty="0"/>
              <a:t>$56.50 with essay</a:t>
            </a:r>
            <a:endParaRPr lang="en-US" sz="2000" dirty="0"/>
          </a:p>
          <a:p>
            <a:pPr lvl="1"/>
            <a:r>
              <a:rPr lang="en-US" sz="2800" dirty="0"/>
              <a:t>$39.50 w/out essay</a:t>
            </a:r>
            <a:endParaRPr lang="en-US" sz="2000" dirty="0"/>
          </a:p>
          <a:p>
            <a:pPr lvl="1"/>
            <a:r>
              <a:rPr lang="en-US" sz="2800" dirty="0"/>
              <a:t>+ $25 for late registration</a:t>
            </a:r>
            <a:endParaRPr lang="en-US" sz="2000" dirty="0"/>
          </a:p>
          <a:p>
            <a:pPr lvl="1"/>
            <a:r>
              <a:rPr lang="en-US" sz="2800" dirty="0"/>
              <a:t>+ $49 for standby registration (no guarantee you’ll be able to take the test; fee refunded if you’re denied entry)</a:t>
            </a:r>
            <a:endParaRPr lang="en-US" sz="2000" dirty="0"/>
          </a:p>
          <a:p>
            <a:pPr marL="0" indent="0">
              <a:buNone/>
            </a:pPr>
            <a:endParaRPr lang="en-US" dirty="0"/>
          </a:p>
        </p:txBody>
      </p:sp>
    </p:spTree>
    <p:extLst>
      <p:ext uri="{BB962C8B-B14F-4D97-AF65-F5344CB8AC3E}">
        <p14:creationId xmlns:p14="http://schemas.microsoft.com/office/powerpoint/2010/main" val="408423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Costs: Fee Waivers</a:t>
            </a:r>
            <a:endParaRPr lang="en-US" dirty="0"/>
          </a:p>
        </p:txBody>
      </p:sp>
      <p:sp>
        <p:nvSpPr>
          <p:cNvPr id="3" name="Content Placeholder 2"/>
          <p:cNvSpPr>
            <a:spLocks noGrp="1"/>
          </p:cNvSpPr>
          <p:nvPr>
            <p:ph idx="1"/>
          </p:nvPr>
        </p:nvSpPr>
        <p:spPr/>
        <p:txBody>
          <a:bodyPr>
            <a:normAutofit/>
          </a:bodyPr>
          <a:lstStyle/>
          <a:p>
            <a:r>
              <a:rPr lang="en-US" sz="3200" dirty="0"/>
              <a:t>If paying for the tests is difficult, never fear!  You have options:</a:t>
            </a:r>
          </a:p>
          <a:p>
            <a:pPr lvl="1"/>
            <a:r>
              <a:rPr lang="en-US" sz="2400" dirty="0"/>
              <a:t>Fee waivers are available via your </a:t>
            </a:r>
            <a:r>
              <a:rPr lang="en-US" sz="2400" dirty="0" smtClean="0"/>
              <a:t>counselor. </a:t>
            </a:r>
            <a:endParaRPr lang="en-US" sz="2400" dirty="0"/>
          </a:p>
          <a:p>
            <a:pPr lvl="2"/>
            <a:r>
              <a:rPr lang="en-US" sz="2000" dirty="0"/>
              <a:t>Free &amp; Reduced lunch </a:t>
            </a:r>
            <a:r>
              <a:rPr lang="en-US" sz="2000" dirty="0" smtClean="0"/>
              <a:t>qualification.</a:t>
            </a:r>
            <a:endParaRPr lang="en-US" sz="2000" dirty="0"/>
          </a:p>
          <a:p>
            <a:pPr lvl="1"/>
            <a:r>
              <a:rPr lang="en-US" sz="2400" dirty="0"/>
              <a:t>GEAR UP </a:t>
            </a:r>
            <a:r>
              <a:rPr lang="en-US" sz="2400" dirty="0" smtClean="0"/>
              <a:t>free waivers.</a:t>
            </a:r>
            <a:endParaRPr lang="en-US" sz="2400" dirty="0"/>
          </a:p>
          <a:p>
            <a:r>
              <a:rPr lang="en-US" sz="3200" dirty="0" smtClean="0"/>
              <a:t>Make </a:t>
            </a:r>
            <a:r>
              <a:rPr lang="en-US" sz="3200" dirty="0"/>
              <a:t>sure to take advantage of these opportunities well before the registration </a:t>
            </a:r>
            <a:r>
              <a:rPr lang="en-US" sz="3200" dirty="0" smtClean="0"/>
              <a:t>deadlines. </a:t>
            </a:r>
            <a:endParaRPr lang="en-US" dirty="0"/>
          </a:p>
        </p:txBody>
      </p:sp>
    </p:spTree>
    <p:extLst>
      <p:ext uri="{BB962C8B-B14F-4D97-AF65-F5344CB8AC3E}">
        <p14:creationId xmlns:p14="http://schemas.microsoft.com/office/powerpoint/2010/main" val="365416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Prep: Other Tests</a:t>
            </a:r>
            <a:endParaRPr lang="en-US" dirty="0"/>
          </a:p>
        </p:txBody>
      </p:sp>
      <p:sp>
        <p:nvSpPr>
          <p:cNvPr id="3" name="Content Placeholder 2"/>
          <p:cNvSpPr>
            <a:spLocks noGrp="1"/>
          </p:cNvSpPr>
          <p:nvPr>
            <p:ph idx="1"/>
          </p:nvPr>
        </p:nvSpPr>
        <p:spPr/>
        <p:txBody>
          <a:bodyPr>
            <a:normAutofit/>
          </a:bodyPr>
          <a:lstStyle/>
          <a:p>
            <a:r>
              <a:rPr lang="en-US" sz="3200" dirty="0"/>
              <a:t>Believe it or not, taking state exams like the </a:t>
            </a:r>
            <a:r>
              <a:rPr lang="en-US" sz="3200" dirty="0" smtClean="0"/>
              <a:t>SBA </a:t>
            </a:r>
            <a:r>
              <a:rPr lang="en-US" sz="3200" dirty="0"/>
              <a:t>or course exams like AP tests can improve your ability to test well on the SAT/ACT.</a:t>
            </a:r>
          </a:p>
          <a:p>
            <a:pPr lvl="1"/>
            <a:r>
              <a:rPr lang="en-US" sz="2400" dirty="0"/>
              <a:t>Why?  Every time you take a standardized-type test, you practice the skill of taking standardized-type tests.  </a:t>
            </a:r>
          </a:p>
          <a:p>
            <a:pPr lvl="1"/>
            <a:r>
              <a:rPr lang="en-US" sz="2400" dirty="0"/>
              <a:t>This phenomenon also works in the </a:t>
            </a:r>
            <a:r>
              <a:rPr lang="en-US" sz="2400" dirty="0" smtClean="0"/>
              <a:t>reverse.</a:t>
            </a:r>
            <a:endParaRPr lang="en-US" sz="2400" dirty="0"/>
          </a:p>
        </p:txBody>
      </p:sp>
    </p:spTree>
    <p:extLst>
      <p:ext uri="{BB962C8B-B14F-4D97-AF65-F5344CB8AC3E}">
        <p14:creationId xmlns:p14="http://schemas.microsoft.com/office/powerpoint/2010/main" val="94749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8"/>
            <a:ext cx="2508738" cy="4601183"/>
          </a:xfrm>
        </p:spPr>
        <p:txBody>
          <a:bodyPr>
            <a:normAutofit/>
          </a:bodyPr>
          <a:lstStyle/>
          <a:p>
            <a:r>
              <a:rPr lang="en-US" sz="2400" dirty="0" smtClean="0"/>
              <a:t>Testing Accommodations</a:t>
            </a:r>
            <a:endParaRPr lang="en-US" sz="2400" dirty="0"/>
          </a:p>
        </p:txBody>
      </p:sp>
      <p:sp>
        <p:nvSpPr>
          <p:cNvPr id="3" name="Content Placeholder 2"/>
          <p:cNvSpPr>
            <a:spLocks noGrp="1"/>
          </p:cNvSpPr>
          <p:nvPr>
            <p:ph idx="1"/>
          </p:nvPr>
        </p:nvSpPr>
        <p:spPr/>
        <p:txBody>
          <a:bodyPr>
            <a:noAutofit/>
          </a:bodyPr>
          <a:lstStyle/>
          <a:p>
            <a:r>
              <a:rPr lang="en-US" sz="3200" dirty="0"/>
              <a:t>If you need accommodations (extra large test book, extra testing time), you can apply for </a:t>
            </a:r>
            <a:r>
              <a:rPr lang="en-US" sz="3200" dirty="0" smtClean="0"/>
              <a:t>them.</a:t>
            </a:r>
            <a:endParaRPr lang="en-US" sz="3200" dirty="0"/>
          </a:p>
          <a:p>
            <a:pPr lvl="1"/>
            <a:r>
              <a:rPr lang="en-US" sz="2800" dirty="0"/>
              <a:t>Work with your counselor to </a:t>
            </a:r>
            <a:r>
              <a:rPr lang="en-US" sz="2800" dirty="0" smtClean="0"/>
              <a:t>apply.</a:t>
            </a:r>
            <a:endParaRPr lang="en-US" sz="2800" dirty="0"/>
          </a:p>
          <a:p>
            <a:pPr lvl="1"/>
            <a:r>
              <a:rPr lang="en-US" sz="2800" dirty="0"/>
              <a:t>Usually paperwork needs to be submitted </a:t>
            </a:r>
            <a:r>
              <a:rPr lang="en-US" sz="2800" b="1" i="1" dirty="0"/>
              <a:t>at least six months in </a:t>
            </a:r>
            <a:r>
              <a:rPr lang="en-US" sz="2800" b="1" i="1" dirty="0" smtClean="0"/>
              <a:t>advance.</a:t>
            </a:r>
            <a:endParaRPr lang="en-US" sz="2800" b="1" i="1" dirty="0"/>
          </a:p>
          <a:p>
            <a:pPr lvl="1"/>
            <a:r>
              <a:rPr lang="en-US" sz="2800" dirty="0"/>
              <a:t>Keep in mind, some accommodations mean you’ll be testing for a longer </a:t>
            </a:r>
            <a:r>
              <a:rPr lang="en-US" sz="2800" dirty="0" smtClean="0"/>
              <a:t>timeframe.</a:t>
            </a:r>
            <a:endParaRPr lang="en-US" sz="2800" dirty="0"/>
          </a:p>
        </p:txBody>
      </p:sp>
    </p:spTree>
    <p:extLst>
      <p:ext uri="{BB962C8B-B14F-4D97-AF65-F5344CB8AC3E}">
        <p14:creationId xmlns:p14="http://schemas.microsoft.com/office/powerpoint/2010/main" val="8330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Our GEAR UP Team includes: </a:t>
            </a:r>
            <a:endParaRPr lang="en-US" dirty="0"/>
          </a:p>
        </p:txBody>
      </p:sp>
    </p:spTree>
    <p:extLst>
      <p:ext uri="{BB962C8B-B14F-4D97-AF65-F5344CB8AC3E}">
        <p14:creationId xmlns:p14="http://schemas.microsoft.com/office/powerpoint/2010/main" val="290351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online practice </a:t>
            </a:r>
            <a:endParaRPr lang="en-US" dirty="0"/>
          </a:p>
        </p:txBody>
      </p:sp>
      <p:sp>
        <p:nvSpPr>
          <p:cNvPr id="3" name="Content Placeholder 2"/>
          <p:cNvSpPr>
            <a:spLocks noGrp="1"/>
          </p:cNvSpPr>
          <p:nvPr>
            <p:ph idx="1"/>
          </p:nvPr>
        </p:nvSpPr>
        <p:spPr/>
        <p:txBody>
          <a:bodyPr>
            <a:normAutofit/>
          </a:bodyPr>
          <a:lstStyle/>
          <a:p>
            <a:pPr lvl="0"/>
            <a:r>
              <a:rPr lang="en-US" sz="2000" b="1" dirty="0" smtClean="0"/>
              <a:t>AP </a:t>
            </a:r>
            <a:r>
              <a:rPr lang="en-US" sz="2000" b="1" dirty="0"/>
              <a:t>: </a:t>
            </a:r>
            <a:r>
              <a:rPr lang="en-US" sz="2000" b="1" dirty="0">
                <a:hlinkClick r:id="rId2"/>
              </a:rPr>
              <a:t>https://www.khanacademy.org</a:t>
            </a:r>
            <a:r>
              <a:rPr lang="en-US" sz="2000" b="1" dirty="0" smtClean="0">
                <a:hlinkClick r:id="rId2"/>
              </a:rPr>
              <a:t>/</a:t>
            </a:r>
            <a:r>
              <a:rPr lang="en-US" sz="2000" b="1" dirty="0" smtClean="0"/>
              <a:t> </a:t>
            </a:r>
          </a:p>
          <a:p>
            <a:pPr lvl="0"/>
            <a:r>
              <a:rPr lang="en-US" sz="2000" b="1" dirty="0" smtClean="0"/>
              <a:t>SAT</a:t>
            </a:r>
            <a:r>
              <a:rPr lang="en-US" sz="2000" b="1" dirty="0"/>
              <a:t>: </a:t>
            </a:r>
            <a:r>
              <a:rPr lang="en-US" sz="2000" b="1" u="sng" dirty="0">
                <a:hlinkClick r:id="rId3"/>
              </a:rPr>
              <a:t>https://www.khanacademy.org/test-prep/sat</a:t>
            </a:r>
            <a:endParaRPr lang="en-US" sz="2000" b="1" dirty="0"/>
          </a:p>
          <a:p>
            <a:pPr lvl="0"/>
            <a:r>
              <a:rPr lang="en-US" sz="2000" b="1" dirty="0" smtClean="0"/>
              <a:t>ACT</a:t>
            </a:r>
            <a:r>
              <a:rPr lang="en-US" sz="2000" b="1" dirty="0"/>
              <a:t>: </a:t>
            </a:r>
            <a:r>
              <a:rPr lang="en-US" dirty="0" smtClean="0">
                <a:hlinkClick r:id="rId4"/>
              </a:rPr>
              <a:t>www.act.org/academy</a:t>
            </a:r>
            <a:endParaRPr lang="en-US" dirty="0" smtClean="0"/>
          </a:p>
          <a:p>
            <a:pPr lvl="0"/>
            <a:r>
              <a:rPr lang="en-US" sz="2000" b="1" dirty="0" smtClean="0"/>
              <a:t>ACCUPLACER</a:t>
            </a:r>
            <a:r>
              <a:rPr lang="en-US" sz="2000" b="1" dirty="0" smtClean="0"/>
              <a:t>: </a:t>
            </a:r>
            <a:r>
              <a:rPr lang="en-US" sz="2000" u="sng" dirty="0" smtClean="0">
                <a:hlinkClick r:id="rId5"/>
              </a:rPr>
              <a:t>https</a:t>
            </a:r>
            <a:r>
              <a:rPr lang="en-US" sz="2000" u="sng" dirty="0">
                <a:hlinkClick r:id="rId5"/>
              </a:rPr>
              <a:t>://</a:t>
            </a:r>
            <a:r>
              <a:rPr lang="en-US" sz="2000" u="sng" dirty="0" smtClean="0">
                <a:hlinkClick r:id="rId5"/>
              </a:rPr>
              <a:t>accuplacer.collegeboard.org/student/practice</a:t>
            </a:r>
            <a:r>
              <a:rPr lang="en-US" sz="2000" u="sng" dirty="0" smtClean="0"/>
              <a:t> </a:t>
            </a:r>
          </a:p>
          <a:p>
            <a:r>
              <a:rPr lang="en-US" sz="2000" b="1" dirty="0"/>
              <a:t>ASVAB: </a:t>
            </a:r>
            <a:r>
              <a:rPr lang="en-US" sz="2000" u="sng" dirty="0">
                <a:hlinkClick r:id="rId6"/>
              </a:rPr>
              <a:t>http://</a:t>
            </a:r>
            <a:r>
              <a:rPr lang="en-US" sz="2000" u="sng" dirty="0" smtClean="0">
                <a:hlinkClick r:id="rId6"/>
              </a:rPr>
              <a:t>official-asvab.com/index.htm</a:t>
            </a:r>
            <a:endParaRPr lang="en-US" sz="2000" dirty="0"/>
          </a:p>
        </p:txBody>
      </p:sp>
    </p:spTree>
    <p:extLst>
      <p:ext uri="{BB962C8B-B14F-4D97-AF65-F5344CB8AC3E}">
        <p14:creationId xmlns:p14="http://schemas.microsoft.com/office/powerpoint/2010/main" val="3496896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GEAR UP services and activities</a:t>
            </a:r>
            <a:endParaRPr lang="en-US" dirty="0"/>
          </a:p>
        </p:txBody>
      </p:sp>
      <p:sp>
        <p:nvSpPr>
          <p:cNvPr id="3" name="Content Placeholder 2"/>
          <p:cNvSpPr>
            <a:spLocks noGrp="1"/>
          </p:cNvSpPr>
          <p:nvPr>
            <p:ph idx="1"/>
          </p:nvPr>
        </p:nvSpPr>
        <p:spPr/>
        <p:txBody>
          <a:bodyPr>
            <a:normAutofit/>
          </a:bodyPr>
          <a:lstStyle/>
          <a:p>
            <a:r>
              <a:rPr lang="en-US" sz="2400" i="1" dirty="0" smtClean="0">
                <a:solidFill>
                  <a:schemeClr val="tx2"/>
                </a:solidFill>
              </a:rPr>
              <a:t>Insert services  and or activities you plan to offer</a:t>
            </a:r>
            <a:endParaRPr lang="en-US" sz="2400" i="1" dirty="0">
              <a:solidFill>
                <a:schemeClr val="tx2"/>
              </a:solidFill>
            </a:endParaRPr>
          </a:p>
        </p:txBody>
      </p:sp>
    </p:spTree>
    <p:extLst>
      <p:ext uri="{BB962C8B-B14F-4D97-AF65-F5344CB8AC3E}">
        <p14:creationId xmlns:p14="http://schemas.microsoft.com/office/powerpoint/2010/main" val="829993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0482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Thanks for coming</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Font typeface="Arial"/>
              <a:buNone/>
              <a:defRPr/>
            </a:pPr>
            <a:r>
              <a:rPr lang="en-US" sz="2800" dirty="0" smtClean="0"/>
              <a:t>Contact information:</a:t>
            </a:r>
          </a:p>
          <a:p>
            <a:pPr eaLnBrk="1" fontAlgn="auto" hangingPunct="1">
              <a:spcAft>
                <a:spcPts val="0"/>
              </a:spcAft>
              <a:buFont typeface="Arial"/>
              <a:buChar char="•"/>
              <a:defRPr/>
            </a:pPr>
            <a:r>
              <a:rPr lang="en-US" sz="2800" dirty="0" smtClean="0"/>
              <a:t>[insert counselor/advisor/mentor name]</a:t>
            </a:r>
          </a:p>
          <a:p>
            <a:pPr lvl="1" eaLnBrk="1" fontAlgn="auto" hangingPunct="1">
              <a:spcAft>
                <a:spcPts val="0"/>
              </a:spcAft>
              <a:defRPr/>
            </a:pPr>
            <a:r>
              <a:rPr lang="en-US" sz="2400" dirty="0" smtClean="0"/>
              <a:t>Phone: (xxx) xxx-</a:t>
            </a:r>
            <a:r>
              <a:rPr lang="en-US" sz="2400" dirty="0" err="1" smtClean="0"/>
              <a:t>xxxx</a:t>
            </a:r>
            <a:endParaRPr lang="en-US" sz="2400" dirty="0" smtClean="0"/>
          </a:p>
          <a:p>
            <a:pPr lvl="1" eaLnBrk="1" fontAlgn="auto" hangingPunct="1">
              <a:spcAft>
                <a:spcPts val="0"/>
              </a:spcAft>
              <a:defRPr/>
            </a:pPr>
            <a:r>
              <a:rPr lang="en-US" sz="2400" dirty="0" smtClean="0"/>
              <a:t>E-mail: </a:t>
            </a:r>
            <a:r>
              <a:rPr lang="en-US" sz="2400" dirty="0" err="1" smtClean="0"/>
              <a:t>xxxx@xxxx.xxx</a:t>
            </a:r>
            <a:endParaRPr lang="en-US" sz="2400" dirty="0" smtClean="0"/>
          </a:p>
          <a:p>
            <a:pPr marL="0" indent="0" eaLnBrk="1" fontAlgn="auto" hangingPunct="1">
              <a:spcAft>
                <a:spcPts val="0"/>
              </a:spcAft>
              <a:buFont typeface="Arial"/>
              <a:buNone/>
              <a:defRPr/>
            </a:pPr>
            <a:endParaRPr lang="en-US" sz="2400" dirty="0" smtClean="0"/>
          </a:p>
        </p:txBody>
      </p:sp>
    </p:spTree>
    <p:extLst>
      <p:ext uri="{BB962C8B-B14F-4D97-AF65-F5344CB8AC3E}">
        <p14:creationId xmlns:p14="http://schemas.microsoft.com/office/powerpoint/2010/main" val="1855497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Family Night</a:t>
            </a:r>
            <a:endParaRPr lang="en-US" dirty="0"/>
          </a:p>
        </p:txBody>
      </p:sp>
      <p:sp>
        <p:nvSpPr>
          <p:cNvPr id="3" name="Content Placeholder 2"/>
          <p:cNvSpPr>
            <a:spLocks noGrp="1"/>
          </p:cNvSpPr>
          <p:nvPr>
            <p:ph idx="1"/>
          </p:nvPr>
        </p:nvSpPr>
        <p:spPr/>
        <p:txBody>
          <a:bodyPr/>
          <a:lstStyle/>
          <a:p>
            <a:r>
              <a:rPr lang="en-US" dirty="0"/>
              <a:t>Topic</a:t>
            </a:r>
          </a:p>
          <a:p>
            <a:r>
              <a:rPr lang="en-US" dirty="0"/>
              <a:t>Date</a:t>
            </a:r>
          </a:p>
          <a:p>
            <a:endParaRPr lang="en-US" dirty="0"/>
          </a:p>
        </p:txBody>
      </p:sp>
    </p:spTree>
    <p:extLst>
      <p:ext uri="{BB962C8B-B14F-4D97-AF65-F5344CB8AC3E}">
        <p14:creationId xmlns:p14="http://schemas.microsoft.com/office/powerpoint/2010/main" val="1417177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when we say college?</a:t>
            </a:r>
            <a:endParaRPr lang="en-US" dirty="0"/>
          </a:p>
        </p:txBody>
      </p:sp>
      <p:sp>
        <p:nvSpPr>
          <p:cNvPr id="3" name="Content Placeholder 2"/>
          <p:cNvSpPr>
            <a:spLocks noGrp="1"/>
          </p:cNvSpPr>
          <p:nvPr>
            <p:ph idx="1"/>
          </p:nvPr>
        </p:nvSpPr>
        <p:spPr/>
        <p:txBody>
          <a:bodyPr>
            <a:normAutofit fontScale="92500" lnSpcReduction="20000"/>
          </a:bodyPr>
          <a:lstStyle/>
          <a:p>
            <a:pPr>
              <a:buFont typeface="Courier New" panose="02070309020205020404" pitchFamily="49" charset="0"/>
              <a:buChar char="o"/>
            </a:pPr>
            <a:r>
              <a:rPr lang="en-US" sz="2700" dirty="0"/>
              <a:t>When we say “college</a:t>
            </a:r>
            <a:r>
              <a:rPr lang="en-US" sz="2700" dirty="0" smtClean="0"/>
              <a:t>”, </a:t>
            </a:r>
            <a:r>
              <a:rPr lang="en-US" sz="2700" dirty="0"/>
              <a:t>we mean any type of education or training after high school. </a:t>
            </a:r>
            <a:r>
              <a:rPr lang="en-US" sz="2700" dirty="0" smtClean="0"/>
              <a:t>We also use the terms “postsecondary education” and “postsecondary training”.</a:t>
            </a:r>
            <a:endParaRPr lang="en-US" sz="2700" dirty="0"/>
          </a:p>
          <a:p>
            <a:pPr>
              <a:buFont typeface="Courier New" panose="02070309020205020404" pitchFamily="49" charset="0"/>
              <a:buChar char="o"/>
            </a:pPr>
            <a:r>
              <a:rPr lang="en-US" sz="2700" dirty="0"/>
              <a:t>There are many options for students after high school, including apprenticeships, </a:t>
            </a:r>
            <a:r>
              <a:rPr lang="en-US" sz="2700" dirty="0" smtClean="0"/>
              <a:t>military, on-the-job </a:t>
            </a:r>
            <a:r>
              <a:rPr lang="en-US" sz="2700" dirty="0"/>
              <a:t>training programs, community college certificates, two-year degrees, and four-year degrees.</a:t>
            </a:r>
          </a:p>
          <a:p>
            <a:pPr>
              <a:buFont typeface="Courier New" panose="02070309020205020404" pitchFamily="49" charset="0"/>
              <a:buChar char="o"/>
            </a:pPr>
            <a:r>
              <a:rPr lang="en-US" sz="2700" dirty="0"/>
              <a:t>The term </a:t>
            </a:r>
            <a:r>
              <a:rPr lang="en-US" sz="2700" i="1" dirty="0"/>
              <a:t>college </a:t>
            </a:r>
            <a:r>
              <a:rPr lang="en-US" sz="2700" dirty="0"/>
              <a:t>includes all of these things. </a:t>
            </a:r>
            <a:endParaRPr lang="en-US" sz="2700" dirty="0" smtClean="0"/>
          </a:p>
          <a:p>
            <a:r>
              <a:rPr lang="en-US" sz="2800" dirty="0"/>
              <a:t>Each of these paths has entrance requirements. </a:t>
            </a:r>
            <a:r>
              <a:rPr lang="en-US" sz="2800" dirty="0" smtClean="0"/>
              <a:t> These </a:t>
            </a:r>
            <a:r>
              <a:rPr lang="en-US" sz="2800" dirty="0"/>
              <a:t>requirements vary by institution. </a:t>
            </a:r>
          </a:p>
          <a:p>
            <a:pPr>
              <a:buFont typeface="Courier New" panose="02070309020205020404" pitchFamily="49" charset="0"/>
              <a:buChar char="o"/>
            </a:pPr>
            <a:endParaRPr lang="en-US" sz="2700" dirty="0"/>
          </a:p>
        </p:txBody>
      </p:sp>
    </p:spTree>
    <p:extLst>
      <p:ext uri="{BB962C8B-B14F-4D97-AF65-F5344CB8AC3E}">
        <p14:creationId xmlns:p14="http://schemas.microsoft.com/office/powerpoint/2010/main" val="4066247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8826627"/>
              </p:ext>
            </p:extLst>
          </p:nvPr>
        </p:nvGraphicFramePr>
        <p:xfrm>
          <a:off x="2696307" y="863601"/>
          <a:ext cx="6037385" cy="5208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806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Smarter Balanced Exams</a:t>
            </a:r>
            <a:endParaRPr lang="en-US" dirty="0"/>
          </a:p>
        </p:txBody>
      </p:sp>
      <p:sp>
        <p:nvSpPr>
          <p:cNvPr id="3" name="Content Placeholder 2"/>
          <p:cNvSpPr>
            <a:spLocks noGrp="1"/>
          </p:cNvSpPr>
          <p:nvPr>
            <p:ph idx="1"/>
          </p:nvPr>
        </p:nvSpPr>
        <p:spPr/>
        <p:txBody>
          <a:bodyPr>
            <a:normAutofit/>
          </a:bodyPr>
          <a:lstStyle/>
          <a:p>
            <a:r>
              <a:rPr lang="en-US" sz="2000" dirty="0" smtClean="0"/>
              <a:t>10th </a:t>
            </a:r>
            <a:r>
              <a:rPr lang="en-US" sz="2000" dirty="0"/>
              <a:t>grade Smarter Balanced test scores help you decide which courses to take to be ready for </a:t>
            </a:r>
            <a:r>
              <a:rPr lang="en-US" sz="2000" dirty="0" smtClean="0"/>
              <a:t>college.</a:t>
            </a:r>
          </a:p>
          <a:p>
            <a:r>
              <a:rPr lang="en-US" sz="2000" dirty="0" smtClean="0"/>
              <a:t>They </a:t>
            </a:r>
            <a:r>
              <a:rPr lang="en-US" sz="2000" dirty="0"/>
              <a:t>tell colleges whether or not you’re ready for college- level courses</a:t>
            </a:r>
            <a:r>
              <a:rPr lang="en-US" sz="2000" dirty="0" smtClean="0"/>
              <a:t>.</a:t>
            </a:r>
            <a:endParaRPr lang="en-US" sz="2000" dirty="0"/>
          </a:p>
          <a:p>
            <a:r>
              <a:rPr lang="en-US" sz="2000" dirty="0"/>
              <a:t>If you score a three or four, many colleges won’t require remedial courses or additional tests before you enroll in college-level math or English.</a:t>
            </a:r>
          </a:p>
          <a:p>
            <a:r>
              <a:rPr lang="en-US" sz="2000" dirty="0" smtClean="0"/>
              <a:t>All </a:t>
            </a:r>
            <a:r>
              <a:rPr lang="en-US" sz="2000" dirty="0"/>
              <a:t>34 of Washington's  public community and  technical colleges, all six  public baccalaureate  institutions, and nine private independent colleges have agreed to consider Smarter Balanced test scores when deciding whether or not students need to take pre-college (remedial) courses.</a:t>
            </a:r>
          </a:p>
        </p:txBody>
      </p:sp>
    </p:spTree>
    <p:extLst>
      <p:ext uri="{BB962C8B-B14F-4D97-AF65-F5344CB8AC3E}">
        <p14:creationId xmlns:p14="http://schemas.microsoft.com/office/powerpoint/2010/main" val="651190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you need to take the SAT or ACT?</a:t>
            </a:r>
            <a:endParaRPr lang="en-US" dirty="0"/>
          </a:p>
        </p:txBody>
      </p:sp>
      <p:sp>
        <p:nvSpPr>
          <p:cNvPr id="3" name="Content Placeholder 2"/>
          <p:cNvSpPr>
            <a:spLocks noGrp="1"/>
          </p:cNvSpPr>
          <p:nvPr>
            <p:ph idx="1"/>
          </p:nvPr>
        </p:nvSpPr>
        <p:spPr/>
        <p:txBody>
          <a:bodyPr>
            <a:normAutofit/>
          </a:bodyPr>
          <a:lstStyle/>
          <a:p>
            <a:r>
              <a:rPr lang="en-US" sz="2800" dirty="0"/>
              <a:t>Most 4-year colleges require students to submit either SAT or ACT scores as part of their application </a:t>
            </a:r>
            <a:r>
              <a:rPr lang="en-US" sz="2800" dirty="0" smtClean="0"/>
              <a:t>portfolio.</a:t>
            </a:r>
            <a:endParaRPr lang="en-US" sz="2800" dirty="0"/>
          </a:p>
          <a:p>
            <a:r>
              <a:rPr lang="en-US" sz="2800" dirty="0"/>
              <a:t>Most of the time either test will meet this requirement </a:t>
            </a:r>
            <a:r>
              <a:rPr lang="en-US" sz="2800" dirty="0" smtClean="0"/>
              <a:t>.</a:t>
            </a:r>
            <a:endParaRPr lang="en-US" sz="2800" dirty="0"/>
          </a:p>
          <a:p>
            <a:r>
              <a:rPr lang="en-US" sz="2800" dirty="0" smtClean="0"/>
              <a:t>Even </a:t>
            </a:r>
            <a:r>
              <a:rPr lang="en-US" sz="2800" dirty="0"/>
              <a:t>if you think you don’t need to take a test (headed to the military, community college after high school), it’s a </a:t>
            </a:r>
            <a:r>
              <a:rPr lang="en-US" sz="2800" b="1" dirty="0"/>
              <a:t>VERY</a:t>
            </a:r>
            <a:r>
              <a:rPr lang="en-US" sz="2800" dirty="0"/>
              <a:t> </a:t>
            </a:r>
            <a:r>
              <a:rPr lang="en-US" sz="2800" b="1" dirty="0"/>
              <a:t>GOOD</a:t>
            </a:r>
            <a:r>
              <a:rPr lang="en-US" sz="2800" dirty="0"/>
              <a:t> idea to have a score on file</a:t>
            </a:r>
            <a:r>
              <a:rPr lang="en-US" sz="2800" dirty="0" smtClean="0"/>
              <a:t>.</a:t>
            </a:r>
            <a:endParaRPr lang="en-US" sz="2800" dirty="0"/>
          </a:p>
        </p:txBody>
      </p:sp>
    </p:spTree>
    <p:extLst>
      <p:ext uri="{BB962C8B-B14F-4D97-AF65-F5344CB8AC3E}">
        <p14:creationId xmlns:p14="http://schemas.microsoft.com/office/powerpoint/2010/main" val="393079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or ACT? Basics</a:t>
            </a:r>
            <a:endParaRPr lang="en-US" dirty="0"/>
          </a:p>
        </p:txBody>
      </p:sp>
      <p:sp>
        <p:nvSpPr>
          <p:cNvPr id="3" name="Text Placeholder 2"/>
          <p:cNvSpPr>
            <a:spLocks noGrp="1"/>
          </p:cNvSpPr>
          <p:nvPr>
            <p:ph type="body" idx="1"/>
          </p:nvPr>
        </p:nvSpPr>
        <p:spPr>
          <a:xfrm>
            <a:off x="2757174" y="599958"/>
            <a:ext cx="2606040" cy="807720"/>
          </a:xfrm>
        </p:spPr>
        <p:txBody>
          <a:bodyPr/>
          <a:lstStyle/>
          <a:p>
            <a:pPr algn="ctr"/>
            <a:r>
              <a:rPr lang="en-US" b="1" u="sng" dirty="0" smtClean="0"/>
              <a:t>S</a:t>
            </a:r>
            <a:r>
              <a:rPr lang="en-US" dirty="0" smtClean="0"/>
              <a:t>cholastic </a:t>
            </a:r>
            <a:r>
              <a:rPr lang="en-US" b="1" u="sng" dirty="0" smtClean="0"/>
              <a:t>A</a:t>
            </a:r>
            <a:r>
              <a:rPr lang="en-US" dirty="0" smtClean="0"/>
              <a:t>ptitude </a:t>
            </a:r>
            <a:r>
              <a:rPr lang="en-US" b="1" u="sng" dirty="0" smtClean="0"/>
              <a:t>T</a:t>
            </a:r>
            <a:r>
              <a:rPr lang="en-US" dirty="0" smtClean="0"/>
              <a:t>est</a:t>
            </a:r>
            <a:endParaRPr lang="en-US" dirty="0"/>
          </a:p>
        </p:txBody>
      </p:sp>
      <p:sp>
        <p:nvSpPr>
          <p:cNvPr id="4" name="Content Placeholder 3"/>
          <p:cNvSpPr>
            <a:spLocks noGrp="1"/>
          </p:cNvSpPr>
          <p:nvPr>
            <p:ph sz="half" idx="2"/>
          </p:nvPr>
        </p:nvSpPr>
        <p:spPr/>
        <p:txBody>
          <a:bodyPr>
            <a:normAutofit fontScale="92500" lnSpcReduction="10000"/>
          </a:bodyPr>
          <a:lstStyle/>
          <a:p>
            <a:r>
              <a:rPr lang="en-US" b="1" dirty="0" smtClean="0"/>
              <a:t>Critical</a:t>
            </a:r>
            <a:r>
              <a:rPr lang="en-US" dirty="0" smtClean="0"/>
              <a:t> </a:t>
            </a:r>
            <a:r>
              <a:rPr lang="en-US" b="1" dirty="0" smtClean="0"/>
              <a:t>Reading:</a:t>
            </a:r>
            <a:r>
              <a:rPr lang="en-US" dirty="0" smtClean="0"/>
              <a:t> includes reading and analyzing passages and sentence completion.</a:t>
            </a:r>
          </a:p>
          <a:p>
            <a:r>
              <a:rPr lang="en-US" b="1" dirty="0" smtClean="0"/>
              <a:t>Critical Writing:</a:t>
            </a:r>
            <a:r>
              <a:rPr lang="en-US" dirty="0"/>
              <a:t> </a:t>
            </a:r>
            <a:r>
              <a:rPr lang="en-US" dirty="0" smtClean="0"/>
              <a:t>includes a short essay and multiple-choice questions on identifying errors and improving grammar and usage.</a:t>
            </a:r>
          </a:p>
          <a:p>
            <a:r>
              <a:rPr lang="en-US" b="1" dirty="0" smtClean="0"/>
              <a:t>Mathematics</a:t>
            </a:r>
            <a:r>
              <a:rPr lang="en-US" dirty="0"/>
              <a:t>:</a:t>
            </a:r>
            <a:r>
              <a:rPr lang="en-US" dirty="0" smtClean="0"/>
              <a:t> includes questions on arithmetic operations, algebra, geometry, statistics and probability.</a:t>
            </a:r>
          </a:p>
          <a:p>
            <a:pPr lvl="1"/>
            <a:endParaRPr lang="en-US" dirty="0"/>
          </a:p>
        </p:txBody>
      </p:sp>
      <p:sp>
        <p:nvSpPr>
          <p:cNvPr id="5" name="Text Placeholder 4"/>
          <p:cNvSpPr>
            <a:spLocks noGrp="1"/>
          </p:cNvSpPr>
          <p:nvPr>
            <p:ph type="body" sz="quarter" idx="3"/>
          </p:nvPr>
        </p:nvSpPr>
        <p:spPr>
          <a:xfrm>
            <a:off x="5863847" y="310667"/>
            <a:ext cx="2606040" cy="813171"/>
          </a:xfrm>
        </p:spPr>
        <p:txBody>
          <a:bodyPr/>
          <a:lstStyle/>
          <a:p>
            <a:pPr algn="ctr"/>
            <a:r>
              <a:rPr lang="en-US" b="1" u="sng" dirty="0" smtClean="0"/>
              <a:t>A</a:t>
            </a:r>
            <a:r>
              <a:rPr lang="en-US" dirty="0" smtClean="0"/>
              <a:t>merican </a:t>
            </a:r>
            <a:r>
              <a:rPr lang="en-US" b="1" u="sng" dirty="0" smtClean="0"/>
              <a:t>C</a:t>
            </a:r>
            <a:r>
              <a:rPr lang="en-US" dirty="0" smtClean="0"/>
              <a:t>ollege </a:t>
            </a:r>
            <a:r>
              <a:rPr lang="en-US" b="1" u="sng" dirty="0" smtClean="0"/>
              <a:t>T</a:t>
            </a:r>
            <a:r>
              <a:rPr lang="en-US" dirty="0" smtClean="0"/>
              <a:t>est  </a:t>
            </a:r>
            <a:endParaRPr lang="en-US" dirty="0"/>
          </a:p>
        </p:txBody>
      </p:sp>
      <p:sp>
        <p:nvSpPr>
          <p:cNvPr id="6" name="Content Placeholder 5"/>
          <p:cNvSpPr>
            <a:spLocks noGrp="1"/>
          </p:cNvSpPr>
          <p:nvPr>
            <p:ph sz="quarter" idx="4"/>
          </p:nvPr>
        </p:nvSpPr>
        <p:spPr>
          <a:xfrm>
            <a:off x="5863847" y="1407678"/>
            <a:ext cx="2606040" cy="4546618"/>
          </a:xfrm>
        </p:spPr>
        <p:txBody>
          <a:bodyPr>
            <a:noAutofit/>
          </a:bodyPr>
          <a:lstStyle/>
          <a:p>
            <a:r>
              <a:rPr lang="en-US" sz="1400" b="1" dirty="0" smtClean="0"/>
              <a:t>English: </a:t>
            </a:r>
            <a:r>
              <a:rPr lang="en-US" sz="1400" dirty="0" smtClean="0"/>
              <a:t>Measures standard written English and rhetorical skills.</a:t>
            </a:r>
          </a:p>
          <a:p>
            <a:r>
              <a:rPr lang="en-US" sz="1400" b="1" dirty="0" smtClean="0"/>
              <a:t>Mathematics: </a:t>
            </a:r>
            <a:r>
              <a:rPr lang="en-US" sz="1400" dirty="0" smtClean="0"/>
              <a:t>Measures mathematical skills students have typically acquired in courses taken up to the beginning of grade 12.</a:t>
            </a:r>
          </a:p>
          <a:p>
            <a:r>
              <a:rPr lang="en-US" sz="1400" b="1" dirty="0" smtClean="0"/>
              <a:t>Science: </a:t>
            </a:r>
            <a:r>
              <a:rPr lang="en-US" sz="1400" dirty="0" smtClean="0"/>
              <a:t>Measures the interpretation, analysis, evaluation, reasoning, and problem-solving skills required in the natural sciences.</a:t>
            </a:r>
          </a:p>
          <a:p>
            <a:r>
              <a:rPr lang="en-US" sz="1400" b="1" dirty="0" smtClean="0"/>
              <a:t>Reading: </a:t>
            </a:r>
            <a:r>
              <a:rPr lang="en-US" sz="1400" dirty="0" smtClean="0"/>
              <a:t>Measures reading comprehension.</a:t>
            </a:r>
          </a:p>
          <a:p>
            <a:r>
              <a:rPr lang="en-US" sz="1400" b="1" dirty="0"/>
              <a:t>Writing (Optional): </a:t>
            </a:r>
            <a:r>
              <a:rPr lang="en-US" sz="1400" dirty="0"/>
              <a:t>Measures writing skills emphasized in high school English classes and in entry-level college composition courses</a:t>
            </a:r>
            <a:r>
              <a:rPr lang="en-US" sz="1400" dirty="0" smtClean="0"/>
              <a:t>.</a:t>
            </a:r>
          </a:p>
        </p:txBody>
      </p:sp>
    </p:spTree>
    <p:extLst>
      <p:ext uri="{BB962C8B-B14F-4D97-AF65-F5344CB8AC3E}">
        <p14:creationId xmlns:p14="http://schemas.microsoft.com/office/powerpoint/2010/main" val="247039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or ACT</a:t>
            </a:r>
            <a:r>
              <a:rPr lang="en-US" dirty="0" smtClean="0"/>
              <a:t>? Basics</a:t>
            </a:r>
            <a:endParaRPr lang="en-US" dirty="0"/>
          </a:p>
        </p:txBody>
      </p:sp>
      <p:sp>
        <p:nvSpPr>
          <p:cNvPr id="3" name="Content Placeholder 2"/>
          <p:cNvSpPr>
            <a:spLocks noGrp="1"/>
          </p:cNvSpPr>
          <p:nvPr>
            <p:ph idx="1"/>
          </p:nvPr>
        </p:nvSpPr>
        <p:spPr/>
        <p:txBody>
          <a:bodyPr>
            <a:noAutofit/>
          </a:bodyPr>
          <a:lstStyle/>
          <a:p>
            <a:r>
              <a:rPr lang="en-US" sz="2000" dirty="0"/>
              <a:t>Both tests aim to measure the skills and knowledge you’ll need to be successful in college. </a:t>
            </a:r>
          </a:p>
          <a:p>
            <a:r>
              <a:rPr lang="en-US" sz="2000" dirty="0" smtClean="0"/>
              <a:t>Advantages/Disadvantages? The </a:t>
            </a:r>
            <a:r>
              <a:rPr lang="en-US" sz="2000" dirty="0"/>
              <a:t>only real difference between the two is that the ACT tests science knowledge</a:t>
            </a:r>
            <a:r>
              <a:rPr lang="en-US" sz="2000" dirty="0" smtClean="0"/>
              <a:t>.</a:t>
            </a:r>
            <a:endParaRPr lang="en-US" sz="2000" dirty="0"/>
          </a:p>
        </p:txBody>
      </p:sp>
    </p:spTree>
    <p:extLst>
      <p:ext uri="{BB962C8B-B14F-4D97-AF65-F5344CB8AC3E}">
        <p14:creationId xmlns:p14="http://schemas.microsoft.com/office/powerpoint/2010/main" val="385551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or ACT? </a:t>
            </a:r>
            <a:r>
              <a:rPr lang="en-US" dirty="0" smtClean="0"/>
              <a:t>Subject Tests</a:t>
            </a:r>
            <a:endParaRPr lang="en-US" dirty="0"/>
          </a:p>
        </p:txBody>
      </p:sp>
      <p:sp>
        <p:nvSpPr>
          <p:cNvPr id="3" name="Content Placeholder 2"/>
          <p:cNvSpPr>
            <a:spLocks noGrp="1"/>
          </p:cNvSpPr>
          <p:nvPr>
            <p:ph idx="1"/>
          </p:nvPr>
        </p:nvSpPr>
        <p:spPr/>
        <p:txBody>
          <a:bodyPr>
            <a:noAutofit/>
          </a:bodyPr>
          <a:lstStyle/>
          <a:p>
            <a:r>
              <a:rPr lang="en-US" sz="2400" dirty="0"/>
              <a:t>The SAT also offers Subject </a:t>
            </a:r>
            <a:r>
              <a:rPr lang="en-US" sz="2400" dirty="0" smtClean="0"/>
              <a:t>Tests.</a:t>
            </a:r>
            <a:endParaRPr lang="en-US" sz="2400" dirty="0"/>
          </a:p>
          <a:p>
            <a:r>
              <a:rPr lang="en-US" sz="2400" dirty="0"/>
              <a:t>Each test is an hour long, and you can take up to three tests in one </a:t>
            </a:r>
            <a:r>
              <a:rPr lang="en-US" sz="2400" dirty="0" smtClean="0"/>
              <a:t>day.</a:t>
            </a:r>
            <a:endParaRPr lang="en-US" sz="2400" dirty="0"/>
          </a:p>
          <a:p>
            <a:r>
              <a:rPr lang="en-US" sz="2400" dirty="0"/>
              <a:t>They test your deeper knowledge on specific </a:t>
            </a:r>
            <a:r>
              <a:rPr lang="en-US" sz="2400" dirty="0" smtClean="0"/>
              <a:t>subjects.</a:t>
            </a:r>
            <a:endParaRPr lang="en-US" sz="2400" dirty="0"/>
          </a:p>
          <a:p>
            <a:r>
              <a:rPr lang="en-US" sz="2400" dirty="0"/>
              <a:t>A few colleges require Subject Tests, but most students take them to make themselves more attractive to prospective </a:t>
            </a:r>
            <a:r>
              <a:rPr lang="en-US" sz="2400" dirty="0" smtClean="0"/>
              <a:t>colleges.</a:t>
            </a:r>
          </a:p>
          <a:p>
            <a:pPr lvl="1"/>
            <a:r>
              <a:rPr lang="en-US" sz="1800" dirty="0" smtClean="0"/>
              <a:t>Headed towards a medical degree?  You may want to show off your Biology prowess.</a:t>
            </a:r>
            <a:endParaRPr lang="en-US" sz="1800" dirty="0"/>
          </a:p>
        </p:txBody>
      </p:sp>
    </p:spTree>
    <p:extLst>
      <p:ext uri="{BB962C8B-B14F-4D97-AF65-F5344CB8AC3E}">
        <p14:creationId xmlns:p14="http://schemas.microsoft.com/office/powerpoint/2010/main" val="337965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1314</TotalTime>
  <Words>1405</Words>
  <Application>Microsoft Office PowerPoint</Application>
  <PresentationFormat>On-screen Show (4:3)</PresentationFormat>
  <Paragraphs>162</Paragraphs>
  <Slides>24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 Gothic</vt:lpstr>
      <vt:lpstr>Corbel</vt:lpstr>
      <vt:lpstr>Courier New</vt:lpstr>
      <vt:lpstr>Trajan Pro</vt:lpstr>
      <vt:lpstr>Wingdings 2</vt:lpstr>
      <vt:lpstr>Frame</vt:lpstr>
      <vt:lpstr>Test Preparation</vt:lpstr>
      <vt:lpstr>Introductions</vt:lpstr>
      <vt:lpstr>What do we mean when we say college?</vt:lpstr>
      <vt:lpstr>Exams </vt:lpstr>
      <vt:lpstr>Smarter Balanced Exams</vt:lpstr>
      <vt:lpstr>Why do you need to take the SAT or ACT?</vt:lpstr>
      <vt:lpstr>SAT or ACT? Basics</vt:lpstr>
      <vt:lpstr>SAT or ACT? Basics</vt:lpstr>
      <vt:lpstr>SAT or ACT? Subject Tests</vt:lpstr>
      <vt:lpstr>SAT or ACT? Subject Tests</vt:lpstr>
      <vt:lpstr>SAT or ACT? Length</vt:lpstr>
      <vt:lpstr>Test Dates: When to test</vt:lpstr>
      <vt:lpstr>Test Dates</vt:lpstr>
      <vt:lpstr>Test Costs: SAT</vt:lpstr>
      <vt:lpstr>Test Costs: SAT </vt:lpstr>
      <vt:lpstr>Test Costs: ACT</vt:lpstr>
      <vt:lpstr>Test Costs: Fee Waivers</vt:lpstr>
      <vt:lpstr>Test Prep: Other Tests</vt:lpstr>
      <vt:lpstr>Testing Accommodations</vt:lpstr>
      <vt:lpstr>Free online practice </vt:lpstr>
      <vt:lpstr>GEAR UP services and activities</vt:lpstr>
      <vt:lpstr>Questions?</vt:lpstr>
      <vt:lpstr>Thanks for coming</vt:lpstr>
      <vt:lpstr>Next Family Night</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 UP 101</dc:title>
  <dc:creator>Kelly, Beth (WSAC)</dc:creator>
  <cp:lastModifiedBy>Kelly, Beth (WSAC)</cp:lastModifiedBy>
  <cp:revision>91</cp:revision>
  <dcterms:created xsi:type="dcterms:W3CDTF">2017-07-24T18:39:53Z</dcterms:created>
  <dcterms:modified xsi:type="dcterms:W3CDTF">2018-07-05T20:19:28Z</dcterms:modified>
</cp:coreProperties>
</file>